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07" r:id="rId3"/>
    <p:sldId id="271" r:id="rId4"/>
    <p:sldId id="288" r:id="rId5"/>
    <p:sldId id="290" r:id="rId6"/>
    <p:sldId id="287" r:id="rId7"/>
    <p:sldId id="308" r:id="rId8"/>
    <p:sldId id="293" r:id="rId9"/>
    <p:sldId id="294" r:id="rId10"/>
    <p:sldId id="295" r:id="rId11"/>
    <p:sldId id="296" r:id="rId12"/>
    <p:sldId id="297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007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66" d="100"/>
          <a:sy n="66" d="100"/>
        </p:scale>
        <p:origin x="86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3AECD-3315-9246-B3B3-CF6D63C60AE5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A28B2-98D6-2F42-B2E1-93425AED2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92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A28B2-98D6-2F42-B2E1-93425AED2C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990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A28B2-98D6-2F42-B2E1-93425AED2C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990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A28B2-98D6-2F42-B2E1-93425AED2C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9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A8B4-417C-3C40-A1F3-6F5AA1D5F604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42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C244-8F4A-A94A-9214-6218DCA6B876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57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F7BA-DC69-DA4F-85B0-CF92642C9D0C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4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33D8-A4B8-314C-9661-77727E700B79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22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E3EE-9A16-0D4D-AF0B-265FD7ACEEEC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E652-28DD-1B47-AB38-34CE71917EA3}" type="datetime1">
              <a:rPr lang="ru-RU" smtClean="0"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1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BB884-36A1-8141-9F8D-F21156E65672}" type="datetime1">
              <a:rPr lang="ru-RU" smtClean="0"/>
              <a:t>02.02.2023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39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B842-0D03-384D-B417-03D0B66C168F}" type="datetime1">
              <a:rPr lang="ru-RU" smtClean="0"/>
              <a:t>02.02.2023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7217-DF92-0943-AB36-53D1A97E3E88}" type="datetime1">
              <a:rPr lang="ru-RU" smtClean="0"/>
              <a:t>02.02.2023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22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871BD-A52C-7F4D-ABE1-B0153818CBE9}" type="datetime1">
              <a:rPr lang="ru-RU" smtClean="0"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7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1B0B-E728-3B41-8AC0-13838FA2C915}" type="datetime1">
              <a:rPr lang="ru-RU" smtClean="0"/>
              <a:t>02.02.2023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01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CE2D8-58D7-E74E-9D12-51C6D27DA3AD}" type="datetime1">
              <a:rPr lang="ru-RU" smtClean="0"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19897-88AB-4DC0-A9FA-D3B62A7B7E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116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gif"/><Relationship Id="rId7" Type="http://schemas.openxmlformats.org/officeDocument/2006/relationships/image" Target="../media/image14.jpeg"/><Relationship Id="rId2" Type="http://schemas.openxmlformats.org/officeDocument/2006/relationships/hyperlink" Target="mailto:decanat@ibispb.r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3.png"/><Relationship Id="rId7" Type="http://schemas.openxmlformats.org/officeDocument/2006/relationships/slide" Target="slide9.xml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image" Target="../media/image6.jpeg"/><Relationship Id="rId5" Type="http://schemas.openxmlformats.org/officeDocument/2006/relationships/slide" Target="slide8.xml"/><Relationship Id="rId10" Type="http://schemas.openxmlformats.org/officeDocument/2006/relationships/image" Target="../media/image5.jpeg"/><Relationship Id="rId4" Type="http://schemas.openxmlformats.org/officeDocument/2006/relationships/slide" Target="slide7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3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МБИ\2021\Брошюра\30 лет\ПРЕЗЕНТАЦИЯ ПОПЕЧИТЕЛЕЙ\ЛОГО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71" y="188640"/>
            <a:ext cx="1065989" cy="103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МБИ\2021\Брошюра\30 лет\ПРЕЗЕНТАЦИЯ ПОПЕЧИТЕЛЕЙ\ЛОГО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9679"/>
            <a:ext cx="137129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496" y="2420888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Программы магистратуры </a:t>
            </a:r>
            <a:r>
              <a:rPr lang="ru-RU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endParaRPr lang="ru-RU" sz="4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7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2023/2024</a:t>
            </a:r>
            <a:endParaRPr lang="ru-RU" sz="7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10</a:t>
            </a:fld>
            <a:endParaRPr lang="ru-RU"/>
          </a:p>
        </p:txBody>
      </p:sp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5544615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202890" y="169476"/>
            <a:ext cx="506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МАГИСТРАТУРА. ПРОФИЛИ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683568" y="1196751"/>
            <a:ext cx="7128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ИНВЕСТИЦИОННЫЕ СТРАТЕГИИ НА РЫНКЕ ЦЕННЫХ БУМАГ</a:t>
            </a:r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539552" y="1700808"/>
            <a:ext cx="7920880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Цель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подготовка профессионалов, обладающих умениями и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навыками формирования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инвестиционных стратегий, учитывающих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возможности и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ограничения различных категорий инвесторов (банки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, инвестиционные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фонды, управляющие компании, предприятия и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организации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различных форм собственности, частные лица), с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использованием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широкого спектра инструментов финансового рынка </a:t>
            </a:r>
          </a:p>
        </p:txBody>
      </p:sp>
      <p:sp>
        <p:nvSpPr>
          <p:cNvPr id="11" name="Прямоугольник 6"/>
          <p:cNvSpPr>
            <a:spLocks noChangeArrowheads="1"/>
          </p:cNvSpPr>
          <p:nvPr/>
        </p:nvSpPr>
        <p:spPr bwMode="auto">
          <a:xfrm>
            <a:off x="596523" y="3370634"/>
            <a:ext cx="7487104" cy="278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Дисциплины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Микроэкономика и макроэкономика (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продвинутый уровень)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Цифровые технологии в экономике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Методы количественного и качественного анализа финансовых показателей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Теория управления изменениями в финансовой сфере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Регулирование финансовых рынков и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институтов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Методы и инструменты технического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анализа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Механизмы функционирования биржевого и внебиржевого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рынков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Финансовые механизмы рынка производных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финансовых инструментов</a:t>
            </a:r>
            <a:endParaRPr lang="ru-RU" sz="1400" dirty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endParaRPr lang="ru-RU" altLang="ru-RU" sz="1400" dirty="0" smtClean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5" name="Picture 2" descr="E:\МБИ\2021\Брошюра\30 лет\ПРЕЗЕНТАЦИЯ ПОПЕЧИТЕЛЕЙ\плашка.png">
            <a:hlinkClick r:id="rId4" action="ppaction://hlinksldjump"/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00" y="6110640"/>
            <a:ext cx="2772308" cy="4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39551" y="6109948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hlinkClick r:id="rId4" action="ppaction://hlinksldjump"/>
              </a:rPr>
              <a:t>К списку профилей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16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11</a:t>
            </a:fld>
            <a:endParaRPr lang="ru-RU"/>
          </a:p>
        </p:txBody>
      </p:sp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5544615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202890" y="169476"/>
            <a:ext cx="506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МАГИСТРАТУРА. ПРОФИЛИ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611560" y="1124744"/>
            <a:ext cx="73435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sz="1800" b="1" dirty="0" smtClean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ПРЕДПРИНИМАТЕЛЬСКОЕ И ЧАСТНОЕ ПРАВО ДЛЯ БИЗНЕСА</a:t>
            </a:r>
            <a:endParaRPr lang="ru-RU" altLang="ru-RU" sz="1800" b="1" dirty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644610" y="1524812"/>
            <a:ext cx="7992888" cy="2160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Цель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подготовка юристов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, которые 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профессионально ориентируются в вопросах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финансов и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могут самостоятельно анализировать различные ситуации, складывающиеся в процессе правового регулирования финансовых отношений в условиях </a:t>
            </a:r>
            <a:r>
              <a:rPr lang="ru-RU" sz="1400" dirty="0" err="1">
                <a:latin typeface="Century Gothic" panose="020B0502020202020204" pitchFamily="34" charset="0"/>
                <a:cs typeface="Times New Roman" pitchFamily="18" charset="0"/>
              </a:rPr>
              <a:t>цифровизации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, ориентируются в масштабных процессах, протекающих в обществе под влиянием развития информационных технологий, их широкого внедрения в различные социальные взаимодействия, а также в деятельность государственных и общественных структур</a:t>
            </a: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708071" y="3685403"/>
            <a:ext cx="7487104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Дисциплины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Философия права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Юридическая техника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Сравнительное правоведение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Мониторинг </a:t>
            </a:r>
            <a:r>
              <a:rPr lang="ru-RU" sz="1400" dirty="0" err="1">
                <a:latin typeface="Century Gothic" panose="020B0502020202020204" pitchFamily="34" charset="0"/>
                <a:cs typeface="Times New Roman" pitchFamily="18" charset="0"/>
              </a:rPr>
              <a:t>правоприменения</a:t>
            </a:r>
            <a:endParaRPr lang="ru-RU" sz="1400" dirty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Управление юридическими проектами и рисками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Альтернативные способы разрешения споров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Организация правовой работы в финансовом секторе экономики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Рассмотрение </a:t>
            </a:r>
            <a:r>
              <a:rPr lang="ru-RU" sz="1400" dirty="0" err="1">
                <a:latin typeface="Century Gothic" panose="020B0502020202020204" pitchFamily="34" charset="0"/>
                <a:cs typeface="Times New Roman" pitchFamily="18" charset="0"/>
              </a:rPr>
              <a:t>частно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-правовых споров в гражданских и арбитражных судах</a:t>
            </a:r>
          </a:p>
          <a:p>
            <a:pPr marL="285750" indent="-285750" eaLnBrk="1" hangingPunct="1">
              <a:lnSpc>
                <a:spcPct val="120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Правовое регулирование цифровой экономики</a:t>
            </a: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1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6361318"/>
            <a:ext cx="2772308" cy="4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hlinkClick r:id="rId5" action="ppaction://hlinksldjump"/>
          </p:cNvPr>
          <p:cNvSpPr txBox="1"/>
          <p:nvPr/>
        </p:nvSpPr>
        <p:spPr>
          <a:xfrm>
            <a:off x="522070" y="6360626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DCDCDC"/>
                </a:solidFill>
                <a:hlinkClick r:id="rId5" action="ppaction://hlinksldjump"/>
              </a:rPr>
              <a:t>К </a:t>
            </a:r>
            <a:r>
              <a:rPr lang="ru-RU" b="1" dirty="0" smtClean="0">
                <a:solidFill>
                  <a:schemeClr val="bg1"/>
                </a:solidFill>
                <a:hlinkClick r:id="rId5" action="ppaction://hlinksldjump"/>
              </a:rPr>
              <a:t>списку</a:t>
            </a:r>
            <a:r>
              <a:rPr lang="ru-RU" b="1" dirty="0" smtClean="0">
                <a:solidFill>
                  <a:srgbClr val="DCDCDC"/>
                </a:solidFill>
                <a:hlinkClick r:id="rId5" action="ppaction://hlinksldjump"/>
              </a:rPr>
              <a:t> профилей</a:t>
            </a:r>
            <a:endParaRPr lang="ru-RU" b="1" dirty="0">
              <a:solidFill>
                <a:srgbClr val="DCDC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295F809-26C1-4B45-8A34-F571D845A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00" y="0"/>
            <a:ext cx="4300986" cy="6858000"/>
          </a:xfrm>
          <a:prstGeom prst="rect">
            <a:avLst/>
          </a:prstGeom>
        </p:spPr>
      </p:pic>
      <p:pic>
        <p:nvPicPr>
          <p:cNvPr id="4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12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377B48-E2BC-C44F-8A02-B53B7239D1DB}"/>
              </a:ext>
            </a:extLst>
          </p:cNvPr>
          <p:cNvSpPr txBox="1"/>
          <p:nvPr/>
        </p:nvSpPr>
        <p:spPr>
          <a:xfrm>
            <a:off x="365724" y="1289953"/>
            <a:ext cx="7950692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738B"/>
                </a:solidFill>
                <a:latin typeface="Century Gothic" panose="020B0502020202020204" pitchFamily="34" charset="0"/>
              </a:rPr>
              <a:t>ПРЕИМУЩЕСТВА ОБУЧЕНИЯ В МАГИСТРАТУРЕ</a:t>
            </a:r>
          </a:p>
          <a:p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Century Gothic" panose="020B0502020202020204" pitchFamily="34" charset="0"/>
              </a:rPr>
              <a:t>выпускники </a:t>
            </a:r>
            <a:r>
              <a:rPr lang="ru-RU" sz="1600" i="1" dirty="0">
                <a:latin typeface="Century Gothic" panose="020B0502020202020204" pitchFamily="34" charset="0"/>
              </a:rPr>
              <a:t>могут использовать полученные знания для преподавания в </a:t>
            </a:r>
            <a:r>
              <a:rPr lang="ru-RU" sz="1600" i="1" dirty="0" smtClean="0">
                <a:latin typeface="Century Gothic" panose="020B0502020202020204" pitchFamily="34" charset="0"/>
              </a:rPr>
              <a:t>образовательных </a:t>
            </a:r>
            <a:r>
              <a:rPr lang="ru-RU" sz="1600" i="1" dirty="0">
                <a:latin typeface="Century Gothic" panose="020B0502020202020204" pitchFamily="34" charset="0"/>
              </a:rPr>
              <a:t>организациях высшего и дополнительного профессионального образования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Century Gothic" panose="020B0502020202020204" pitchFamily="34" charset="0"/>
              </a:rPr>
              <a:t>обучение </a:t>
            </a:r>
            <a:r>
              <a:rPr lang="ru-RU" sz="1600" i="1" dirty="0">
                <a:latin typeface="Century Gothic" panose="020B0502020202020204" pitchFamily="34" charset="0"/>
              </a:rPr>
              <a:t>в вечернее время, совмещая учебу с работой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Century Gothic" panose="020B0502020202020204" pitchFamily="34" charset="0"/>
              </a:rPr>
              <a:t>преподавание </a:t>
            </a:r>
            <a:r>
              <a:rPr lang="ru-RU" sz="1600" i="1" dirty="0">
                <a:latin typeface="Century Gothic" panose="020B0502020202020204" pitchFamily="34" charset="0"/>
              </a:rPr>
              <a:t>дисциплин осуществляют известные в </a:t>
            </a:r>
            <a:r>
              <a:rPr lang="ru-RU" sz="1600" i="1" dirty="0" smtClean="0">
                <a:latin typeface="Century Gothic" panose="020B0502020202020204" pitchFamily="34" charset="0"/>
              </a:rPr>
              <a:t/>
            </a:r>
            <a:br>
              <a:rPr lang="ru-RU" sz="1600" i="1" dirty="0" smtClean="0">
                <a:latin typeface="Century Gothic" panose="020B0502020202020204" pitchFamily="34" charset="0"/>
              </a:rPr>
            </a:br>
            <a:r>
              <a:rPr lang="ru-RU" sz="1600" i="1" dirty="0" smtClean="0">
                <a:latin typeface="Century Gothic" panose="020B0502020202020204" pitchFamily="34" charset="0"/>
              </a:rPr>
              <a:t>России </a:t>
            </a:r>
            <a:r>
              <a:rPr lang="ru-RU" sz="1600" i="1" dirty="0">
                <a:latin typeface="Century Gothic" panose="020B0502020202020204" pitchFamily="34" charset="0"/>
              </a:rPr>
              <a:t>и за рубежом ученые и практики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Century Gothic" panose="020B0502020202020204" pitchFamily="34" charset="0"/>
              </a:rPr>
              <a:t>возможность </a:t>
            </a:r>
            <a:r>
              <a:rPr lang="ru-RU" sz="1600" i="1" dirty="0">
                <a:latin typeface="Century Gothic" panose="020B0502020202020204" pitchFamily="34" charset="0"/>
              </a:rPr>
              <a:t>пройти стажировки в России </a:t>
            </a:r>
            <a:r>
              <a:rPr lang="ru-RU" sz="1600" i="1" dirty="0" smtClean="0">
                <a:latin typeface="Century Gothic" panose="020B0502020202020204" pitchFamily="34" charset="0"/>
              </a:rPr>
              <a:t/>
            </a:r>
            <a:br>
              <a:rPr lang="ru-RU" sz="1600" i="1" dirty="0" smtClean="0">
                <a:latin typeface="Century Gothic" panose="020B0502020202020204" pitchFamily="34" charset="0"/>
              </a:rPr>
            </a:br>
            <a:r>
              <a:rPr lang="ru-RU" sz="1600" i="1" dirty="0" smtClean="0">
                <a:latin typeface="Century Gothic" panose="020B0502020202020204" pitchFamily="34" charset="0"/>
              </a:rPr>
              <a:t>и </a:t>
            </a:r>
            <a:r>
              <a:rPr lang="ru-RU" sz="1600" i="1" dirty="0">
                <a:latin typeface="Century Gothic" panose="020B0502020202020204" pitchFamily="34" charset="0"/>
              </a:rPr>
              <a:t>за рубежом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i="1" dirty="0" smtClean="0">
                <a:latin typeface="Century Gothic" panose="020B0502020202020204" pitchFamily="34" charset="0"/>
              </a:rPr>
              <a:t>проведение </a:t>
            </a:r>
            <a:r>
              <a:rPr lang="ru-RU" sz="1600" i="1" dirty="0">
                <a:latin typeface="Century Gothic" panose="020B0502020202020204" pitchFamily="34" charset="0"/>
              </a:rPr>
              <a:t>научно-исследовательских </a:t>
            </a:r>
            <a:r>
              <a:rPr lang="ru-RU" sz="1600" i="1" dirty="0" smtClean="0">
                <a:latin typeface="Century Gothic" panose="020B0502020202020204" pitchFamily="34" charset="0"/>
              </a:rPr>
              <a:t/>
            </a:r>
            <a:br>
              <a:rPr lang="ru-RU" sz="1600" i="1" dirty="0" smtClean="0">
                <a:latin typeface="Century Gothic" panose="020B0502020202020204" pitchFamily="34" charset="0"/>
              </a:rPr>
            </a:br>
            <a:r>
              <a:rPr lang="ru-RU" sz="1600" i="1" dirty="0" smtClean="0">
                <a:latin typeface="Century Gothic" panose="020B0502020202020204" pitchFamily="34" charset="0"/>
              </a:rPr>
              <a:t>проектов </a:t>
            </a:r>
            <a:r>
              <a:rPr lang="ru-RU" sz="1600" i="1" dirty="0">
                <a:latin typeface="Century Gothic" panose="020B0502020202020204" pitchFamily="34" charset="0"/>
              </a:rPr>
              <a:t>по заказам коммерческих </a:t>
            </a:r>
            <a:r>
              <a:rPr lang="ru-RU" sz="1600" i="1" dirty="0" smtClean="0">
                <a:latin typeface="Century Gothic" panose="020B0502020202020204" pitchFamily="34" charset="0"/>
              </a:rPr>
              <a:t/>
            </a:r>
            <a:br>
              <a:rPr lang="ru-RU" sz="1600" i="1" dirty="0" smtClean="0">
                <a:latin typeface="Century Gothic" panose="020B0502020202020204" pitchFamily="34" charset="0"/>
              </a:rPr>
            </a:br>
            <a:r>
              <a:rPr lang="ru-RU" sz="1600" i="1" dirty="0" smtClean="0">
                <a:latin typeface="Century Gothic" panose="020B0502020202020204" pitchFamily="34" charset="0"/>
              </a:rPr>
              <a:t>предприятий</a:t>
            </a:r>
            <a:endParaRPr lang="ru-RU" sz="1600" i="1" dirty="0">
              <a:latin typeface="Century Gothic" panose="020B0502020202020204" pitchFamily="34" charset="0"/>
            </a:endParaRPr>
          </a:p>
          <a:p>
            <a:endParaRPr lang="ru-RU" sz="1600" i="1" dirty="0">
              <a:latin typeface="Century Gothic" panose="020B0502020202020204" pitchFamily="34" charset="0"/>
            </a:endParaRPr>
          </a:p>
        </p:txBody>
      </p:sp>
      <p:pic>
        <p:nvPicPr>
          <p:cNvPr id="13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3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2276872"/>
            <a:ext cx="41152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2000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КОНТАКТЫ:</a:t>
            </a:r>
          </a:p>
          <a:p>
            <a:pPr algn="ctr">
              <a:spcBef>
                <a:spcPct val="0"/>
              </a:spcBef>
            </a:pPr>
            <a:endParaRPr lang="ru-RU" altLang="ru-RU" sz="2000" dirty="0">
              <a:solidFill>
                <a:schemeClr val="bg1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0" lvl="1" algn="ctr">
              <a:spcBef>
                <a:spcPct val="0"/>
              </a:spcBef>
            </a:pPr>
            <a:r>
              <a:rPr lang="ru-RU" altLang="ru-RU" sz="2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Тел. +7(812) </a:t>
            </a:r>
            <a:r>
              <a:rPr lang="ru-RU" altLang="ru-RU" sz="20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570-55-76</a:t>
            </a:r>
            <a:endParaRPr lang="ru-RU" altLang="ru-RU" sz="2000" dirty="0">
              <a:solidFill>
                <a:schemeClr val="bg1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0" lvl="1" algn="ctr">
              <a:spcBef>
                <a:spcPct val="0"/>
              </a:spcBef>
            </a:pPr>
            <a:r>
              <a:rPr lang="en-US" altLang="ru-RU" sz="2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e-mail: priemka</a:t>
            </a:r>
            <a:r>
              <a:rPr lang="en-US" altLang="ru-RU" sz="2000" dirty="0">
                <a:solidFill>
                  <a:schemeClr val="bg1"/>
                </a:solidFill>
                <a:latin typeface="Century Gothic" panose="020B0502020202020204" pitchFamily="34" charset="0"/>
                <a:hlinkClick r:id="rId2"/>
              </a:rPr>
              <a:t>@ibispb.ru</a:t>
            </a:r>
            <a:endParaRPr lang="en-US" altLang="ru-RU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lvl="1" algn="ctr">
              <a:spcBef>
                <a:spcPct val="0"/>
              </a:spcBef>
            </a:pPr>
            <a:r>
              <a:rPr lang="ru-RU" altLang="ru-RU" sz="2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адрес: </a:t>
            </a:r>
            <a:r>
              <a:rPr lang="ru-RU" altLang="ru-RU" sz="20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Санкт-Петербург,</a:t>
            </a:r>
            <a:br>
              <a:rPr lang="ru-RU" altLang="ru-RU" sz="20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</a:br>
            <a:r>
              <a:rPr lang="ru-RU" altLang="ru-RU" sz="20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ул</a:t>
            </a:r>
            <a:r>
              <a:rPr lang="ru-RU" altLang="ru-RU" sz="2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. Малая Садовая д.6, </a:t>
            </a:r>
            <a:r>
              <a:rPr lang="ru-RU" altLang="ru-RU" sz="2000" dirty="0" err="1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каб</a:t>
            </a:r>
            <a:r>
              <a:rPr lang="ru-RU" altLang="ru-RU" sz="20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. </a:t>
            </a:r>
            <a:r>
              <a:rPr lang="ru-RU" altLang="ru-RU" sz="2000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itchFamily="18" charset="0"/>
              </a:rPr>
              <a:t>26</a:t>
            </a:r>
            <a:endParaRPr lang="en-US" altLang="ru-RU" sz="2000" dirty="0">
              <a:solidFill>
                <a:schemeClr val="bg1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3" name="Picture 5" descr="http://qrcoder.ru/code/?https%3A%2F%2Fwww.ibispb.ru%2F&amp;4&amp;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8" t="5828" r="3861" b="5512"/>
          <a:stretch/>
        </p:blipFill>
        <p:spPr bwMode="auto">
          <a:xfrm>
            <a:off x="1907704" y="5013176"/>
            <a:ext cx="960858" cy="932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013176"/>
            <a:ext cx="1003003" cy="10030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1" t="33473" r="18800" b="37359"/>
          <a:stretch/>
        </p:blipFill>
        <p:spPr bwMode="auto">
          <a:xfrm>
            <a:off x="6804248" y="5002735"/>
            <a:ext cx="1015905" cy="100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336"/>
          <a:stretch/>
        </p:blipFill>
        <p:spPr bwMode="auto">
          <a:xfrm>
            <a:off x="1150621" y="5356124"/>
            <a:ext cx="366988" cy="38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ttps://adonius.club/uploads/posts/2022-01/thumbs/1642251818_26-adonius-club-p-znachok-vk-na-prozrachnom-fone-30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2" t="24184" r="57699" b="23240"/>
          <a:stretch/>
        </p:blipFill>
        <p:spPr bwMode="auto">
          <a:xfrm>
            <a:off x="3460222" y="5356124"/>
            <a:ext cx="475330" cy="4180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" name="Picture 10" descr="C:\Users\amoto\Downloads\2000-b6588f90e3a9337f0d3b81c847af45f2-PhotoRoom.png-PhotoRoom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03" t="15332" r="25376" b="15948"/>
          <a:stretch/>
        </p:blipFill>
        <p:spPr bwMode="auto">
          <a:xfrm>
            <a:off x="5903088" y="5259812"/>
            <a:ext cx="566128" cy="53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334115" y="764704"/>
            <a:ext cx="65880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Ждем вас </a:t>
            </a:r>
            <a:br>
              <a:rPr lang="ru-RU" sz="3200" dirty="0">
                <a:solidFill>
                  <a:schemeClr val="bg1"/>
                </a:solidFill>
              </a:rPr>
            </a:br>
            <a:r>
              <a:rPr lang="ru-RU" sz="3200" dirty="0">
                <a:solidFill>
                  <a:schemeClr val="bg1"/>
                </a:solidFill>
              </a:rPr>
              <a:t>в МБИ имени Анатолия Собчака!</a:t>
            </a:r>
          </a:p>
        </p:txBody>
      </p:sp>
    </p:spTree>
    <p:extLst>
      <p:ext uri="{BB962C8B-B14F-4D97-AF65-F5344CB8AC3E}">
        <p14:creationId xmlns:p14="http://schemas.microsoft.com/office/powerpoint/2010/main" val="31229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2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377B48-E2BC-C44F-8A02-B53B7239D1DB}"/>
              </a:ext>
            </a:extLst>
          </p:cNvPr>
          <p:cNvSpPr txBox="1"/>
          <p:nvPr/>
        </p:nvSpPr>
        <p:spPr>
          <a:xfrm>
            <a:off x="544158" y="1340768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Направление: </a:t>
            </a:r>
            <a:r>
              <a:rPr lang="ru-RU" sz="1600" i="1" dirty="0">
                <a:latin typeface="Century Gothic" panose="020B0502020202020204" pitchFamily="34" charset="0"/>
              </a:rPr>
              <a:t>09.04.03 </a:t>
            </a:r>
            <a:r>
              <a:rPr lang="ru-RU" sz="1600" b="1" i="1" dirty="0">
                <a:latin typeface="Century Gothic" panose="020B0502020202020204" pitchFamily="34" charset="0"/>
              </a:rPr>
              <a:t>Прикладная информатика</a:t>
            </a:r>
          </a:p>
          <a:p>
            <a:pPr algn="just"/>
            <a:r>
              <a:rPr lang="ru-RU" sz="1600" i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Профиль</a:t>
            </a:r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u="sng" dirty="0">
                <a:latin typeface="Century Gothic" panose="020B0502020202020204" pitchFamily="34" charset="0"/>
                <a:hlinkClick r:id="rId4" action="ppaction://hlinksldjump"/>
              </a:rPr>
              <a:t>Цифровые технологии в экономике и управлении</a:t>
            </a:r>
            <a:endParaRPr lang="ru-RU" sz="1600" u="sng" dirty="0">
              <a:latin typeface="Century Gothic" panose="020B0502020202020204" pitchFamily="34" charset="0"/>
            </a:endParaRPr>
          </a:p>
          <a:p>
            <a:pPr algn="r"/>
            <a:endParaRPr lang="ru-RU" sz="1200" i="1" dirty="0"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r"/>
            <a:r>
              <a:rPr lang="ru-RU" sz="1600" i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Направление: </a:t>
            </a:r>
            <a:r>
              <a:rPr lang="ru-RU" sz="1600" i="1" dirty="0">
                <a:latin typeface="Century Gothic" panose="020B0502020202020204" pitchFamily="34" charset="0"/>
              </a:rPr>
              <a:t>38.04.01 </a:t>
            </a:r>
            <a:r>
              <a:rPr lang="ru-RU" sz="1600" b="1" i="1" dirty="0" smtClean="0">
                <a:latin typeface="Century Gothic" panose="020B0502020202020204" pitchFamily="34" charset="0"/>
              </a:rPr>
              <a:t>Экономика</a:t>
            </a:r>
          </a:p>
          <a:p>
            <a:pPr algn="r"/>
            <a:r>
              <a:rPr lang="ru-RU" sz="1600" i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Профили:</a:t>
            </a:r>
            <a:endParaRPr lang="ru-RU" sz="1600" i="1" dirty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  <a:hlinkClick r:id="rId5" action="ppaction://hlinksldjump"/>
              </a:rPr>
              <a:t>Международная </a:t>
            </a:r>
            <a:r>
              <a:rPr lang="ru-RU" sz="1600" i="1" dirty="0">
                <a:latin typeface="Century Gothic" panose="020B0502020202020204" pitchFamily="34" charset="0"/>
                <a:hlinkClick r:id="rId5" action="ppaction://hlinksldjump"/>
              </a:rPr>
              <a:t>экономика и банковский бизнес</a:t>
            </a:r>
            <a:endParaRPr lang="ru-RU" sz="1600" i="1" dirty="0">
              <a:latin typeface="Century Gothic" panose="020B0502020202020204" pitchFamily="34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  <a:hlinkClick r:id="rId6" action="ppaction://hlinksldjump"/>
              </a:rPr>
              <a:t>Инвестиционные </a:t>
            </a:r>
            <a:r>
              <a:rPr lang="ru-RU" sz="1600" i="1" dirty="0">
                <a:latin typeface="Century Gothic" panose="020B0502020202020204" pitchFamily="34" charset="0"/>
                <a:hlinkClick r:id="rId6" action="ppaction://hlinksldjump"/>
              </a:rPr>
              <a:t>стратегии на рынке ценных </a:t>
            </a:r>
            <a:r>
              <a:rPr lang="ru-RU" sz="1600" i="1" dirty="0" smtClean="0">
                <a:latin typeface="Century Gothic" panose="020B0502020202020204" pitchFamily="34" charset="0"/>
                <a:hlinkClick r:id="rId6" action="ppaction://hlinksldjump"/>
              </a:rPr>
              <a:t>бумаг</a:t>
            </a:r>
            <a:endParaRPr lang="ru-RU" sz="1600" i="1" dirty="0" smtClean="0">
              <a:latin typeface="Century Gothic" panose="020B0502020202020204" pitchFamily="34" charset="0"/>
            </a:endParaRPr>
          </a:p>
          <a:p>
            <a:pPr marL="285750" indent="-285750" algn="r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  <a:hlinkClick r:id="rId7" action="ppaction://hlinksldjump"/>
              </a:rPr>
              <a:t>Финансовое </a:t>
            </a:r>
            <a:r>
              <a:rPr lang="ru-RU" sz="1600" i="1" dirty="0">
                <a:latin typeface="Century Gothic" panose="020B0502020202020204" pitchFamily="34" charset="0"/>
                <a:hlinkClick r:id="rId7" action="ppaction://hlinksldjump"/>
              </a:rPr>
              <a:t>управление предприятий и </a:t>
            </a:r>
            <a:r>
              <a:rPr lang="ru-RU" sz="1600" i="1" dirty="0" smtClean="0">
                <a:latin typeface="Century Gothic" panose="020B0502020202020204" pitchFamily="34" charset="0"/>
                <a:hlinkClick r:id="rId7" action="ppaction://hlinksldjump"/>
              </a:rPr>
              <a:t>отраслей</a:t>
            </a:r>
            <a:endParaRPr lang="en-US" sz="1600" i="1" dirty="0" smtClean="0"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1600" i="1" dirty="0" smtClean="0">
              <a:solidFill>
                <a:srgbClr val="00738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600" i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Направление</a:t>
            </a:r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: </a:t>
            </a:r>
            <a:r>
              <a:rPr lang="ru-RU" sz="1600" i="1" dirty="0" smtClean="0">
                <a:latin typeface="Century Gothic" panose="020B0502020202020204" pitchFamily="34" charset="0"/>
              </a:rPr>
              <a:t>40.04.01 </a:t>
            </a:r>
            <a:r>
              <a:rPr lang="ru-RU" sz="1600" b="1" i="1" dirty="0" smtClean="0">
                <a:latin typeface="Century Gothic" panose="020B0502020202020204" pitchFamily="34" charset="0"/>
              </a:rPr>
              <a:t>Юриспруденция</a:t>
            </a:r>
            <a:endParaRPr lang="ru-RU" sz="1600" b="1" i="1" dirty="0">
              <a:latin typeface="Century Gothic" panose="020B0502020202020204" pitchFamily="34" charset="0"/>
            </a:endParaRPr>
          </a:p>
          <a:p>
            <a:pPr algn="just"/>
            <a:r>
              <a:rPr lang="ru-RU" sz="1600" i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Профиль</a:t>
            </a:r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  <a:hlinkClick r:id="rId8" action="ppaction://hlinksldjump"/>
              </a:rPr>
              <a:t>Предпринимательское и частное право</a:t>
            </a:r>
            <a:endParaRPr lang="en-US" sz="1600" i="1" dirty="0">
              <a:latin typeface="Century Gothic" panose="020B0502020202020204" pitchFamily="34" charset="0"/>
            </a:endParaRPr>
          </a:p>
          <a:p>
            <a:pPr algn="just"/>
            <a:endParaRPr lang="ru-RU" sz="1600" i="1" dirty="0">
              <a:latin typeface="Century Gothic" panose="020B0502020202020204" pitchFamily="34" charset="0"/>
            </a:endParaRPr>
          </a:p>
        </p:txBody>
      </p:sp>
      <p:pic>
        <p:nvPicPr>
          <p:cNvPr id="13" name="Picture 9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pic>
        <p:nvPicPr>
          <p:cNvPr id="8" name="Picture 2" descr="https://tolknews.ru/picture/93637/1290x726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02" r="6036"/>
          <a:stretch/>
        </p:blipFill>
        <p:spPr bwMode="auto">
          <a:xfrm>
            <a:off x="5650328" y="5085184"/>
            <a:ext cx="1636791" cy="1347510"/>
          </a:xfrm>
          <a:prstGeom prst="roundRect">
            <a:avLst>
              <a:gd name="adj" fmla="val 24448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9" name="Picture 4" descr="https://kartinkin.net/uploads/posts/2022-12/1670573347_6-kartinkin-net-p-kartinki-dlya-prezentatsii-po-ekonomike-in-6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6" r="7706"/>
          <a:stretch/>
        </p:blipFill>
        <p:spPr bwMode="auto">
          <a:xfrm>
            <a:off x="544158" y="3166447"/>
            <a:ext cx="1643577" cy="1303841"/>
          </a:xfrm>
          <a:prstGeom prst="roundRect">
            <a:avLst>
              <a:gd name="adj" fmla="val 2231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" name="Picture 5" descr="https://cs9.pikabu.ru/post_img/2016/12/22/9/og_og_1482416689270456929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03" r="15179"/>
          <a:stretch/>
        </p:blipFill>
        <p:spPr bwMode="auto">
          <a:xfrm>
            <a:off x="6390330" y="1116501"/>
            <a:ext cx="1635846" cy="1352073"/>
          </a:xfrm>
          <a:prstGeom prst="roundRect">
            <a:avLst>
              <a:gd name="adj" fmla="val 2335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2765400" y="4725144"/>
            <a:ext cx="5544616" cy="0"/>
          </a:xfrm>
          <a:prstGeom prst="line">
            <a:avLst/>
          </a:prstGeom>
          <a:ln>
            <a:solidFill>
              <a:srgbClr val="0073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22768" y="2468574"/>
            <a:ext cx="5544616" cy="0"/>
          </a:xfrm>
          <a:prstGeom prst="line">
            <a:avLst/>
          </a:prstGeom>
          <a:ln>
            <a:solidFill>
              <a:srgbClr val="0073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6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F295F809-26C1-4B45-8A34-F571D845A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014" y="1363883"/>
            <a:ext cx="4300986" cy="6858000"/>
          </a:xfrm>
          <a:prstGeom prst="rect">
            <a:avLst/>
          </a:prstGeom>
        </p:spPr>
      </p:pic>
      <p:pic>
        <p:nvPicPr>
          <p:cNvPr id="4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3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377B48-E2BC-C44F-8A02-B53B7239D1DB}"/>
              </a:ext>
            </a:extLst>
          </p:cNvPr>
          <p:cNvSpPr txBox="1"/>
          <p:nvPr/>
        </p:nvSpPr>
        <p:spPr>
          <a:xfrm>
            <a:off x="575556" y="3861048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i="1" dirty="0">
              <a:latin typeface="Century Gothic" panose="020B0502020202020204" pitchFamily="34" charset="0"/>
            </a:endParaRPr>
          </a:p>
          <a:p>
            <a:pPr algn="just"/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Формы обучения: </a:t>
            </a:r>
            <a:endParaRPr lang="ru-RU" sz="1600" i="1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</a:rPr>
              <a:t>очная </a:t>
            </a:r>
            <a:r>
              <a:rPr lang="ru-RU" sz="1600" i="1" dirty="0">
                <a:latin typeface="Century Gothic" panose="020B0502020202020204" pitchFamily="34" charset="0"/>
              </a:rPr>
              <a:t>(</a:t>
            </a:r>
            <a:r>
              <a:rPr lang="ru-RU" sz="1600" b="1" i="1" dirty="0">
                <a:latin typeface="Century Gothic" panose="020B0502020202020204" pitchFamily="34" charset="0"/>
              </a:rPr>
              <a:t>2 года</a:t>
            </a:r>
            <a:r>
              <a:rPr lang="ru-RU" sz="1600" i="1" dirty="0" smtClean="0">
                <a:latin typeface="Century Gothic" panose="020B0502020202020204" pitchFamily="34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i="1" dirty="0" smtClean="0">
                <a:latin typeface="Century Gothic" panose="020B0502020202020204" pitchFamily="34" charset="0"/>
              </a:rPr>
              <a:t>заочная </a:t>
            </a:r>
            <a:r>
              <a:rPr lang="ru-RU" sz="1600" i="1" dirty="0">
                <a:latin typeface="Century Gothic" panose="020B0502020202020204" pitchFamily="34" charset="0"/>
              </a:rPr>
              <a:t>(</a:t>
            </a:r>
            <a:r>
              <a:rPr lang="ru-RU" sz="1600" b="1" i="1" dirty="0">
                <a:latin typeface="Century Gothic" panose="020B0502020202020204" pitchFamily="34" charset="0"/>
              </a:rPr>
              <a:t>2 года </a:t>
            </a:r>
            <a:r>
              <a:rPr lang="ru-RU" sz="1600" b="1" i="1" dirty="0" smtClean="0">
                <a:latin typeface="Century Gothic" panose="020B0502020202020204" pitchFamily="34" charset="0"/>
              </a:rPr>
              <a:t>6 месяцев</a:t>
            </a:r>
            <a:r>
              <a:rPr lang="ru-RU" sz="1600" i="1" dirty="0" smtClean="0">
                <a:latin typeface="Century Gothic" panose="020B0502020202020204" pitchFamily="34" charset="0"/>
              </a:rPr>
              <a:t>)</a:t>
            </a:r>
            <a:endParaRPr lang="ru-RU" sz="1600" i="1" dirty="0">
              <a:latin typeface="Century Gothic" panose="020B0502020202020204" pitchFamily="34" charset="0"/>
            </a:endParaRPr>
          </a:p>
          <a:p>
            <a:pPr algn="just"/>
            <a:endParaRPr lang="ru-RU" sz="1600" i="1" dirty="0">
              <a:latin typeface="Century Gothic" panose="020B0502020202020204" pitchFamily="34" charset="0"/>
            </a:endParaRPr>
          </a:p>
          <a:p>
            <a:pPr algn="just"/>
            <a:r>
              <a:rPr lang="ru-RU" sz="1600" i="1" dirty="0">
                <a:solidFill>
                  <a:srgbClr val="00738B"/>
                </a:solidFill>
                <a:latin typeface="Century Gothic" panose="020B0502020202020204" pitchFamily="34" charset="0"/>
              </a:rPr>
              <a:t>Расписание занятий: </a:t>
            </a:r>
          </a:p>
          <a:p>
            <a:pPr algn="just"/>
            <a:r>
              <a:rPr lang="ru-RU" sz="1600" i="1" dirty="0">
                <a:latin typeface="Century Gothic" panose="020B0502020202020204" pitchFamily="34" charset="0"/>
              </a:rPr>
              <a:t>обучение проходит </a:t>
            </a:r>
            <a:r>
              <a:rPr lang="ru-RU" sz="1600" i="1" dirty="0" smtClean="0">
                <a:latin typeface="Century Gothic" panose="020B0502020202020204" pitchFamily="34" charset="0"/>
              </a:rPr>
              <a:t>в </a:t>
            </a:r>
            <a:r>
              <a:rPr lang="ru-RU" sz="1600" i="1" dirty="0">
                <a:latin typeface="Century Gothic" panose="020B0502020202020204" pitchFamily="34" charset="0"/>
              </a:rPr>
              <a:t>вечернее время с </a:t>
            </a:r>
            <a:r>
              <a:rPr lang="ru-RU" sz="1600" b="1" i="1" dirty="0">
                <a:latin typeface="Century Gothic" panose="020B0502020202020204" pitchFamily="34" charset="0"/>
              </a:rPr>
              <a:t>18.30 до 21.30</a:t>
            </a:r>
            <a:r>
              <a:rPr lang="ru-RU" sz="1600" i="1" dirty="0">
                <a:latin typeface="Century Gothic" panose="020B0502020202020204" pitchFamily="34" charset="0"/>
              </a:rPr>
              <a:t> </a:t>
            </a:r>
          </a:p>
          <a:p>
            <a:pPr algn="just"/>
            <a:r>
              <a:rPr lang="ru-RU" sz="1600" b="1" i="1" dirty="0" smtClean="0">
                <a:latin typeface="Century Gothic" panose="020B0502020202020204" pitchFamily="34" charset="0"/>
              </a:rPr>
              <a:t>2-3 </a:t>
            </a:r>
            <a:r>
              <a:rPr lang="ru-RU" sz="1600" b="1" i="1" dirty="0">
                <a:latin typeface="Century Gothic" panose="020B0502020202020204" pitchFamily="34" charset="0"/>
              </a:rPr>
              <a:t>раза </a:t>
            </a:r>
            <a:r>
              <a:rPr lang="ru-RU" sz="1600" i="1" dirty="0">
                <a:latin typeface="Century Gothic" panose="020B0502020202020204" pitchFamily="34" charset="0"/>
              </a:rPr>
              <a:t>в </a:t>
            </a:r>
            <a:r>
              <a:rPr lang="ru-RU" sz="1600" i="1" dirty="0" smtClean="0">
                <a:latin typeface="Century Gothic" panose="020B0502020202020204" pitchFamily="34" charset="0"/>
              </a:rPr>
              <a:t>неделю</a:t>
            </a:r>
            <a:endParaRPr lang="ru-RU" sz="1600" i="1" dirty="0">
              <a:latin typeface="Century Gothic" panose="020B0502020202020204" pitchFamily="34" charset="0"/>
            </a:endParaRPr>
          </a:p>
          <a:p>
            <a:pPr algn="just"/>
            <a:endParaRPr lang="ru-RU" sz="1600" i="1" dirty="0">
              <a:latin typeface="Century Gothic" panose="020B0502020202020204" pitchFamily="34" charset="0"/>
            </a:endParaRPr>
          </a:p>
        </p:txBody>
      </p:sp>
      <p:pic>
        <p:nvPicPr>
          <p:cNvPr id="13" name="Pictur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971600" y="1244947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Перечень вступительных испытаний</a:t>
            </a:r>
            <a:endParaRPr lang="ru-RU" altLang="ru-RU" b="1" dirty="0">
              <a:solidFill>
                <a:srgbClr val="00738B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67739"/>
              </p:ext>
            </p:extLst>
          </p:nvPr>
        </p:nvGraphicFramePr>
        <p:xfrm>
          <a:off x="560519" y="1772816"/>
          <a:ext cx="7920880" cy="2097703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88">
                <a:tc>
                  <a:txBody>
                    <a:bodyPr/>
                    <a:lstStyle>
                      <a:lvl1pPr marL="174625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Helvetica Neue Medium"/>
                          <a:sym typeface="Helvetica Neue Light"/>
                        </a:rPr>
                        <a:t>Направление подготовки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296863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3175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Форма проведения вступительных испытаний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455613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3175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Наименование  вступительных испытаний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65125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1588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Минимальный </a:t>
                      </a:r>
                    </a:p>
                    <a:p>
                      <a:pPr marL="1588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балл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88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Максимальный балл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519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09.04.03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Прикладная информатика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письменный междисциплинарный</a:t>
                      </a:r>
                      <a:br>
                        <a:rPr lang="ru-RU" sz="1050" i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1050" i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экзамен (тестирование) с использованием дистанционных технологий.</a:t>
                      </a:r>
                      <a:endParaRPr lang="ru-RU" altLang="ru-RU" sz="1050" i="1" kern="120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Прикладная информатика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607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38.04.01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Экономика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Экономика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40.04.01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Юриспруденция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Юриспруденция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50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8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4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980728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solidFill>
                  <a:srgbClr val="00738B"/>
                </a:solidFill>
                <a:latin typeface="Century Gothic" panose="020B0502020202020204" pitchFamily="34" charset="0"/>
              </a:rPr>
              <a:t>Количество мест для приема </a:t>
            </a:r>
            <a:r>
              <a:rPr lang="ru-RU" altLang="ru-RU" b="1" dirty="0" smtClean="0">
                <a:solidFill>
                  <a:srgbClr val="00738B"/>
                </a:solidFill>
                <a:latin typeface="Century Gothic" panose="020B0502020202020204" pitchFamily="34" charset="0"/>
              </a:rPr>
              <a:t>на 2023-2024 </a:t>
            </a:r>
            <a:r>
              <a:rPr lang="ru-RU" altLang="ru-RU" b="1" dirty="0">
                <a:solidFill>
                  <a:srgbClr val="00738B"/>
                </a:solidFill>
                <a:latin typeface="Century Gothic" panose="020B0502020202020204" pitchFamily="34" charset="0"/>
              </a:rPr>
              <a:t>учебный год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91502"/>
              </p:ext>
            </p:extLst>
          </p:nvPr>
        </p:nvGraphicFramePr>
        <p:xfrm>
          <a:off x="611559" y="1484785"/>
          <a:ext cx="7900697" cy="2232248"/>
        </p:xfrm>
        <a:graphic>
          <a:graphicData uri="http://schemas.openxmlformats.org/drawingml/2006/table">
            <a:tbl>
              <a:tblPr/>
              <a:tblGrid>
                <a:gridCol w="3950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795">
                <a:tc rowSpan="2">
                  <a:txBody>
                    <a:bodyPr/>
                    <a:lstStyle>
                      <a:lvl1pPr marL="174625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ts val="13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Helvetica Neue Medium"/>
                          <a:sym typeface="Helvetica Neue Light"/>
                        </a:rPr>
                        <a:t>Направление подготовки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395288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ts val="12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Helvetica Neue Medium"/>
                          <a:sym typeface="Helvetica Neue Light"/>
                        </a:rPr>
                        <a:t>Количество мест для приема по формам обучения по договорам об оказании платных образовательных услуг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296863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3175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Helvetica Neue Medium"/>
                          <a:sym typeface="Helvetica Neue Light"/>
                        </a:rPr>
                        <a:t>очная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65125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1588" marR="0" lvl="0" indent="0" algn="ctr" defTabSz="584200" rtl="0" eaLnBrk="1" fontAlgn="base" latinLnBrk="0" hangingPunct="1">
                        <a:lnSpc>
                          <a:spcPts val="12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Helvetica Neue Medium"/>
                          <a:sym typeface="Helvetica Neue Light"/>
                        </a:rPr>
                        <a:t>заочная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519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09.04.03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Прикладная информатика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07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38.04.01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Экономика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89">
                <a:tc>
                  <a:txBody>
                    <a:bodyPr/>
                    <a:lstStyle/>
                    <a:p>
                      <a:pPr marL="119063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i="1" dirty="0" smtClean="0">
                          <a:latin typeface="Century Gothic" panose="020B0502020202020204" pitchFamily="34" charset="0"/>
                        </a:rPr>
                        <a:t>40.04.01 </a:t>
                      </a:r>
                      <a:r>
                        <a:rPr lang="ru-RU" sz="1200" b="1" i="1" dirty="0" smtClean="0">
                          <a:latin typeface="Century Gothic" panose="020B0502020202020204" pitchFamily="34" charset="0"/>
                        </a:rPr>
                        <a:t>Юриспруденция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vetica Neue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vetica Neue"/>
                          <a:cs typeface="Times New Roman" pitchFamily="18" charset="0"/>
                          <a:sym typeface="Helvetica Neue Light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1377" y="3943796"/>
            <a:ext cx="79208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400" b="1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Льготы для поступающих:</a:t>
            </a:r>
          </a:p>
          <a:p>
            <a:pPr marL="285750" lvl="1" indent="-28575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зачисление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по договору платных образовательных услуг </a:t>
            </a:r>
            <a:r>
              <a:rPr lang="ru-RU" altLang="ru-RU" sz="1400" b="1" dirty="0">
                <a:latin typeface="Century Gothic" panose="020B0502020202020204" pitchFamily="34" charset="0"/>
                <a:cs typeface="Times New Roman" pitchFamily="18" charset="0"/>
              </a:rPr>
              <a:t>без вступительных испытаний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 для выпускников АНО ВО «МБИ имени Анатолия Собчака»,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получивших</a:t>
            </a:r>
            <a:endParaRPr lang="ru-RU" altLang="ru-RU" sz="1400" dirty="0">
              <a:latin typeface="Century Gothic" panose="020B0502020202020204" pitchFamily="34" charset="0"/>
              <a:ea typeface="Helvetica Neue"/>
              <a:cs typeface="Times New Roman" pitchFamily="18" charset="0"/>
              <a:sym typeface="Helvetica Neue Light"/>
            </a:endParaRPr>
          </a:p>
          <a:p>
            <a:pPr marL="0" lvl="1" algn="just">
              <a:spcBef>
                <a:spcPct val="0"/>
              </a:spcBef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      рекомендацию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ГЭК </a:t>
            </a:r>
          </a:p>
          <a:p>
            <a:pPr algn="just">
              <a:spcBef>
                <a:spcPct val="0"/>
              </a:spcBef>
            </a:pP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536" y="5344179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Скидка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15%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89846" y="5126826"/>
            <a:ext cx="105460" cy="1382652"/>
          </a:xfrm>
          <a:prstGeom prst="rect">
            <a:avLst/>
          </a:prstGeom>
          <a:solidFill>
            <a:srgbClr val="C00000"/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/>
          </a:p>
        </p:txBody>
      </p:sp>
      <p:sp>
        <p:nvSpPr>
          <p:cNvPr id="5" name="Прямоугольник 4"/>
          <p:cNvSpPr/>
          <p:nvPr/>
        </p:nvSpPr>
        <p:spPr>
          <a:xfrm>
            <a:off x="2186461" y="5233375"/>
            <a:ext cx="600060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0"/>
              </a:spcBef>
            </a:pP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для выпускников АНО ВО «МБИ имени Анатолия Собчака», обучавшихся по программам </a:t>
            </a:r>
            <a:r>
              <a:rPr lang="ru-RU" altLang="ru-RU" sz="1400" dirty="0" err="1" smtClean="0">
                <a:latin typeface="Century Gothic" panose="020B0502020202020204" pitchFamily="34" charset="0"/>
                <a:cs typeface="Times New Roman" pitchFamily="18" charset="0"/>
              </a:rPr>
              <a:t>бакалавриата</a:t>
            </a:r>
            <a:endParaRPr lang="ru-RU" altLang="ru-RU" sz="1400" dirty="0" smtClean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lvl="1" indent="-285750" algn="just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</a:pP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для абитуриентов, имеющих диплом о высшем образовании «С отличием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»</a:t>
            </a:r>
            <a:endParaRPr lang="ru-RU" altLang="ru-RU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8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052736"/>
            <a:ext cx="893289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Учет индивидуальных достижений</a:t>
            </a:r>
          </a:p>
          <a:p>
            <a:pPr algn="ctr">
              <a:spcBef>
                <a:spcPct val="0"/>
              </a:spcBef>
            </a:pPr>
            <a:r>
              <a:rPr lang="ru-RU" altLang="ru-RU" sz="1100" i="1" dirty="0" smtClean="0">
                <a:latin typeface="Century Gothic" panose="020B0502020202020204" pitchFamily="34" charset="0"/>
                <a:cs typeface="Times New Roman" pitchFamily="18" charset="0"/>
              </a:rPr>
              <a:t>(Начисление </a:t>
            </a:r>
            <a:r>
              <a:rPr lang="ru-RU" altLang="ru-RU" sz="1100" i="1" dirty="0">
                <a:latin typeface="Century Gothic" panose="020B0502020202020204" pitchFamily="34" charset="0"/>
                <a:cs typeface="Times New Roman" pitchFamily="18" charset="0"/>
              </a:rPr>
              <a:t>баллов по видам индивидуальных достижений при </a:t>
            </a:r>
            <a:r>
              <a:rPr lang="ru-RU" altLang="ru-RU" sz="1100" i="1" dirty="0" smtClean="0">
                <a:latin typeface="Century Gothic" panose="020B0502020202020204" pitchFamily="34" charset="0"/>
                <a:cs typeface="Times New Roman" pitchFamily="18" charset="0"/>
              </a:rPr>
              <a:t>приеме на </a:t>
            </a:r>
            <a:r>
              <a:rPr lang="ru-RU" altLang="ru-RU" sz="1100" i="1" dirty="0">
                <a:latin typeface="Century Gothic" panose="020B0502020202020204" pitchFamily="34" charset="0"/>
                <a:cs typeface="Times New Roman" pitchFamily="18" charset="0"/>
              </a:rPr>
              <a:t>обучение по программам </a:t>
            </a:r>
            <a:r>
              <a:rPr lang="ru-RU" altLang="ru-RU" sz="1100" i="1" dirty="0" smtClean="0">
                <a:latin typeface="Century Gothic" panose="020B0502020202020204" pitchFamily="34" charset="0"/>
                <a:cs typeface="Times New Roman" pitchFamily="18" charset="0"/>
              </a:rPr>
              <a:t>магистратуры)</a:t>
            </a:r>
            <a:endParaRPr lang="ru-RU" altLang="ru-RU" sz="1100" i="1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1389303"/>
              </p:ext>
            </p:extLst>
          </p:nvPr>
        </p:nvGraphicFramePr>
        <p:xfrm>
          <a:off x="251521" y="1628800"/>
          <a:ext cx="8539786" cy="442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4581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№</a:t>
                      </a:r>
                      <a:endParaRPr lang="ru-RU" sz="9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 anchor="ctr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Виды индивидуальных достижений</a:t>
                      </a:r>
                      <a:endParaRPr lang="ru-RU" sz="9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 anchor="ctr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Документ,</a:t>
                      </a:r>
                      <a:r>
                        <a:rPr lang="ru-RU" sz="900" baseline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подтверждающий получение результата</a:t>
                      </a:r>
                      <a:endParaRPr lang="ru-RU" sz="9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 anchor="ctr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Количество начисленных баллов</a:t>
                      </a:r>
                      <a:endParaRPr lang="ru-RU" sz="90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 anchor="ctr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563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наличие полученного в образовательных организациях Российской Федерации документов об образовании и о квалификации</a:t>
                      </a:r>
                      <a:b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с отличием (диплом о высшем образовании и о квалификации с отличием)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Диплом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097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наличие публикаций по тематике выбранного направления подготовки в изданиях, включенных в перечень ВАК и/или РИНЦ  (за период предшествующий подачи документов – 2019-2023 гг.)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Копия статьи, выходные данные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 (за каждую публикацию)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осуществление волонтерской (добровольческой) деятельности (если с даты завершения периода осуществления указанной деятельности до дня завершения приема документов и вступительных испытаний прошло не более четырех лет) продолжительностью не менее 100 часов в год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Волонтерская книжка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2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наличие статуса стипендиата Президента РФ или стипендиата Правительства РФ (срок давности не более 4-х лет с даты назначения стипендии на момент подачи документов)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Приказ МОН РФ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призовое место во всероссийском этапе Всероссийской олимпиады студентов, соответствующей выбранному поступающим профилю направления подготовки магистратуры (результат участия в олимпиаде</a:t>
                      </a:r>
                      <a:b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давностью не более 4-х лет на момент подачи документов):</a:t>
                      </a:r>
                      <a:b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 победитель</a:t>
                      </a:r>
                      <a:b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 призер 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endParaRPr lang="ru-RU" sz="105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Диплом</a:t>
                      </a:r>
                    </a:p>
                    <a:p>
                      <a:pPr algn="ctr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(удостоверение)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6.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призовое место в Санкт-Петербургском открытом конкурсе им. профессора В.Н. Вениаминова на лучшую студенческую научную работу (с международным участием) в период с 2021 по 2023 гг.:</a:t>
                      </a:r>
                      <a:b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 диплом победителя</a:t>
                      </a:r>
                      <a:b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 диплом призера (2 место)</a:t>
                      </a:r>
                      <a:b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</a:br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 диплом призера (3 место)</a:t>
                      </a:r>
                      <a:endParaRPr lang="ru-RU" sz="1050" i="0" kern="1200" dirty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i="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endParaRPr lang="ru-RU" sz="1050" i="0" kern="1200" dirty="0" smtClean="0">
                        <a:solidFill>
                          <a:schemeClr val="dk1"/>
                        </a:solidFill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i="0" kern="1200" dirty="0" smtClean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Диплом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/>
                      <a:endParaRPr lang="ru-RU" sz="1050" dirty="0" smtClean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</a:p>
                    <a:p>
                      <a:pPr algn="ctr"/>
                      <a:r>
                        <a:rPr lang="ru-RU" sz="105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ru-RU" sz="105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91438" marR="91438" marT="45699" marB="45699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0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295F809-26C1-4B45-8A34-F571D845AA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3014" y="1323528"/>
            <a:ext cx="4300986" cy="6858000"/>
          </a:xfrm>
          <a:prstGeom prst="rect">
            <a:avLst/>
          </a:prstGeom>
        </p:spPr>
      </p:pic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037122"/>
              </p:ext>
            </p:extLst>
          </p:nvPr>
        </p:nvGraphicFramePr>
        <p:xfrm>
          <a:off x="580991" y="1772816"/>
          <a:ext cx="7015345" cy="2729343"/>
        </p:xfrm>
        <a:graphic>
          <a:graphicData uri="http://schemas.openxmlformats.org/drawingml/2006/table">
            <a:tbl>
              <a:tblPr/>
              <a:tblGrid>
                <a:gridCol w="2262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9948"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Форма обучения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Дата начала приема документов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Дата окончания приема документов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8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Дата завершения вступительных испытаний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925"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очная</a:t>
                      </a:r>
                    </a:p>
                    <a:p>
                      <a:pPr marL="0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(по договорам об оказании платных образовательных услуг)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03.07.2023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14.09.2023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21.09.2023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94">
                <a:tc rowSpan="2"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заочная</a:t>
                      </a:r>
                    </a:p>
                    <a:p>
                      <a:pPr marL="0" marR="0" lvl="0" indent="0" algn="l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(по договорам об оказании платных образовательных услуг)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03.07.2023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  <a:sym typeface="Helvetica Neue Light"/>
                        </a:rPr>
                        <a:t>14.09.2023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vetica Neue Medium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itchFamily="18" charset="0"/>
                          <a:sym typeface="Helvetica Neue Light"/>
                        </a:rPr>
                        <a:t>21.09.2023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vetica Neue Medium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9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после завершения </a:t>
                      </a:r>
                      <a:r>
                        <a:rPr kumimoji="0" lang="en-US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II </a:t>
                      </a: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vetica Neue Medium"/>
                          <a:cs typeface="Times New Roman" pitchFamily="18" charset="0"/>
                          <a:sym typeface="Helvetica Neue Light"/>
                        </a:rPr>
                        <a:t>этапа по мере комплектования групп</a:t>
                      </a: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>
                      <a:lvl1pPr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1pPr>
                      <a:lvl2pPr marL="742950" indent="-28575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2pPr>
                      <a:lvl3pPr marL="11430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3pPr>
                      <a:lvl4pPr marL="16002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4pPr>
                      <a:lvl5pPr marL="2057400" indent="-228600" eaLnBrk="0" hangingPunct="0">
                        <a:spcBef>
                          <a:spcPts val="4200"/>
                        </a:spcBef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5pPr>
                      <a:lvl6pPr marL="25146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6pPr>
                      <a:lvl7pPr marL="29718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7pPr>
                      <a:lvl8pPr marL="34290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8pPr>
                      <a:lvl9pPr marL="3886200" indent="-228600" defTabSz="584200" eaLnBrk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buSzPct val="145000"/>
                        <a:defRPr sz="2800">
                          <a:solidFill>
                            <a:srgbClr val="000000"/>
                          </a:solidFill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lvl9pPr>
                    </a:lstStyle>
                    <a:p>
                      <a:pPr marL="0" marR="0" lvl="0" indent="0" algn="ctr" defTabSz="584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vetica Neue Medium"/>
                        <a:cs typeface="Times New Roman" pitchFamily="18" charset="0"/>
                        <a:sym typeface="Helvetica Neue Light"/>
                      </a:endParaRPr>
                    </a:p>
                  </a:txBody>
                  <a:tcPr marL="91447" marR="91447" marT="45730" marB="45730" anchor="ctr" horzOverflow="overflow">
                    <a:lnL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3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0"/>
            <a:ext cx="4104456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395536" y="169476"/>
            <a:ext cx="2999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4225" y="1185561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Календарь абитуриента</a:t>
            </a:r>
            <a:endParaRPr lang="ru-RU" altLang="ru-RU" b="1" dirty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7</a:t>
            </a:fld>
            <a:endParaRPr lang="ru-RU"/>
          </a:p>
        </p:txBody>
      </p:sp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5544615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202890" y="169476"/>
            <a:ext cx="506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МАГИСТРАТУРА. ПРОФИЛИ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692360" y="1182919"/>
            <a:ext cx="7382639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SzTx/>
              <a:buNone/>
            </a:pPr>
            <a:r>
              <a:rPr lang="ru-RU" sz="1800" b="1" dirty="0" smtClean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ЦИФРОВЫЕ ТЕХНОЛОГИИ В ЭКОНОМИКЕ И УПРАВЛЕНИИ</a:t>
            </a:r>
            <a:endParaRPr lang="ru-RU" altLang="ru-RU" sz="1800" b="1" dirty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611560" y="1619277"/>
            <a:ext cx="7776864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Цель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подготовка высококвалифицированных специалистов в области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информационных и коммуникационных технологий (в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сфере проектирования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, разработки, модернизации информационных систем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, управления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их жизненным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циклом), а также в других областях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профессиональной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деятельности.</a:t>
            </a: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692360" y="3135883"/>
            <a:ext cx="7487104" cy="305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Дисциплины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Цифровая экономика и задачи прикладной информатики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Технологии аналитики больших данных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Архитектура корпораций и информационных систем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Математические и  инструментальные методы поддержки принятия решений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Проектное управление в отраслях экономики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Методы и средства совершенствования бизнес-процессов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Методологии управления ИТ-проектом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Методологии и технологии проектирования информационных систем 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И др.</a:t>
            </a: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1" name="Picture 2" descr="E:\МБИ\2021\Брошюра\30 лет\ПРЕЗЕНТАЦИЯ ПОПЕЧИТЕЛЕЙ\плашка.png">
            <a:hlinkClick r:id="rId4" action="ppaction://hlinksldjump"/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61" y="6295306"/>
            <a:ext cx="2772308" cy="4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26570" y="6295306"/>
            <a:ext cx="234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hlinkClick r:id="rId4" action="ppaction://hlinksldjump"/>
              </a:rPr>
              <a:t>К списку профилей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8</a:t>
            </a:fld>
            <a:endParaRPr lang="ru-RU"/>
          </a:p>
        </p:txBody>
      </p:sp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5544615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202890" y="169476"/>
            <a:ext cx="506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МАГИСТРАТУРА. ПРОФИЛИ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692360" y="1182919"/>
            <a:ext cx="7382639" cy="40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МЕЖДУНАРОДНАЯ ЭКОНОМИКА И БАНКОВСКИЙ БИЗНЕС</a:t>
            </a:r>
            <a:endParaRPr lang="ru-RU" altLang="ru-RU" sz="1800" b="1" dirty="0">
              <a:solidFill>
                <a:srgbClr val="00738B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611560" y="1619277"/>
            <a:ext cx="7776864" cy="143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Цель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подготовка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высококвалифицированных специалистов в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области международного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бизнеса и банковского дела, способных работать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в банках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, финансовых и консалтинговых организациях, в 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экономических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и аналитических подразделениях на финансовых рынках</a:t>
            </a:r>
          </a:p>
        </p:txBody>
      </p:sp>
      <p:sp>
        <p:nvSpPr>
          <p:cNvPr id="15" name="Прямоугольник 6"/>
          <p:cNvSpPr>
            <a:spLocks noChangeArrowheads="1"/>
          </p:cNvSpPr>
          <p:nvPr/>
        </p:nvSpPr>
        <p:spPr bwMode="auto">
          <a:xfrm>
            <a:off x="611560" y="3066269"/>
            <a:ext cx="748710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Дисциплины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Микроэкономика и макроэкономика (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продвинутый уровень)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Цифровые технологии в экономике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Методы количественного и качественного анализа финансовых показателей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Теория управления изменениями в финансовой сфере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Регулирование финансовых рынков и институтов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Развитие управленческих компетенций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Расчетные, клиринговые и платежные системы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Банковский менеджмент в условиях кризиса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Финансовые механизмы рынка производных финансовых инструментов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Технологии управления финансово-экономическими рисками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endParaRPr lang="ru-RU" altLang="ru-RU" sz="1400" dirty="0" smtClean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1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00" y="6270102"/>
            <a:ext cx="2772308" cy="4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39551" y="6269410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hlinkClick r:id="rId5" action="ppaction://hlinksldjump"/>
              </a:rPr>
              <a:t>К списку профилей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1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C7A6F1D2-04B7-CD4D-ABF6-175A5DE3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19897-88AB-4DC0-A9FA-D3B62A7B7E13}" type="slidenum">
              <a:rPr lang="ru-RU" smtClean="0"/>
              <a:t>9</a:t>
            </a:fld>
            <a:endParaRPr lang="ru-RU"/>
          </a:p>
        </p:txBody>
      </p:sp>
      <p:pic>
        <p:nvPicPr>
          <p:cNvPr id="9" name="Picture 2" descr="E:\МБИ\2021\Брошюра\30 лет\ПРЕЗЕНТАЦИЯ ПОПЕЧИТЕЛЕЙ\плашка.png"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5544615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E8C07A-08FE-7742-A94F-E8CBF9D6D272}"/>
              </a:ext>
            </a:extLst>
          </p:cNvPr>
          <p:cNvSpPr txBox="1"/>
          <p:nvPr/>
        </p:nvSpPr>
        <p:spPr>
          <a:xfrm>
            <a:off x="202890" y="169476"/>
            <a:ext cx="5065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МАГИСТРАТУРА. ПРОФИЛИ</a:t>
            </a:r>
            <a:endParaRPr lang="ru-RU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96297" y="157878"/>
            <a:ext cx="1436597" cy="392460"/>
          </a:xfrm>
          <a:prstGeom prst="rect">
            <a:avLst/>
          </a:prstGeom>
        </p:spPr>
      </p:pic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539552" y="1196752"/>
            <a:ext cx="72728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ФИНАНСОВОЕ УПРАВЛЕНИЕ ПРЕДПРИЯТИЙ И ОТРАСЛЕЙ</a:t>
            </a:r>
          </a:p>
        </p:txBody>
      </p:sp>
      <p:sp>
        <p:nvSpPr>
          <p:cNvPr id="14" name="Прямоугольник 5"/>
          <p:cNvSpPr>
            <a:spLocks noChangeArrowheads="1"/>
          </p:cNvSpPr>
          <p:nvPr/>
        </p:nvSpPr>
        <p:spPr bwMode="auto">
          <a:xfrm>
            <a:off x="539551" y="1577204"/>
            <a:ext cx="7343535" cy="112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Цель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algn="just" eaLnBrk="1" hangingPunct="1">
              <a:lnSpc>
                <a:spcPct val="120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подготовка выпускников, имеющих навык проведения финансовых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расчетов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, системного финансово-экономического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анализа, обеспечивающих </a:t>
            </a:r>
            <a:r>
              <a:rPr lang="ru-RU" altLang="ru-RU" sz="1400" dirty="0">
                <a:latin typeface="Century Gothic" panose="020B0502020202020204" pitchFamily="34" charset="0"/>
                <a:cs typeface="Times New Roman" pitchFamily="18" charset="0"/>
              </a:rPr>
              <a:t>выбор оптимальных финансовых </a:t>
            </a:r>
            <a:r>
              <a:rPr lang="ru-RU" alt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решений </a:t>
            </a: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6"/>
          <p:cNvSpPr>
            <a:spLocks noChangeArrowheads="1"/>
          </p:cNvSpPr>
          <p:nvPr/>
        </p:nvSpPr>
        <p:spPr bwMode="auto">
          <a:xfrm>
            <a:off x="650973" y="2749973"/>
            <a:ext cx="748710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 eaLnBrk="0" hangingPunct="0">
              <a:spcBef>
                <a:spcPts val="4200"/>
              </a:spcBef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buSzPct val="145000"/>
              <a:buChar char="•"/>
              <a:defRPr sz="32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SzTx/>
              <a:buFontTx/>
              <a:buNone/>
            </a:pPr>
            <a:r>
              <a:rPr lang="ru-RU" altLang="ru-RU" sz="1400" dirty="0">
                <a:solidFill>
                  <a:srgbClr val="00738B"/>
                </a:solidFill>
                <a:latin typeface="Century Gothic" panose="020B0502020202020204" pitchFamily="34" charset="0"/>
                <a:cs typeface="Times New Roman" pitchFamily="18" charset="0"/>
              </a:rPr>
              <a:t>Дисциплины программы: </a:t>
            </a:r>
            <a:endParaRPr lang="ru-RU" altLang="ru-RU" sz="1400" dirty="0" smtClean="0">
              <a:solidFill>
                <a:srgbClr val="00738B"/>
              </a:solidFill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Микроэкономика и макроэкономика (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продвинутый уровень)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Цифровые технологии в экономике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Финансовые механизмы рынка производных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финансовых инструментов</a:t>
            </a:r>
            <a:endParaRPr lang="ru-RU" sz="1400" dirty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Теория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управления изменениями в финансовой сфере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Развитие </a:t>
            </a: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управленческих компетенций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Моделирование и управление финансовыми процессами на предприятии и в отрасли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Технологическое предпринимательство: управление коммерциализацией знаний и инновационных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идей</a:t>
            </a: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r>
              <a:rPr lang="ru-RU" sz="1400" dirty="0">
                <a:latin typeface="Century Gothic" panose="020B0502020202020204" pitchFamily="34" charset="0"/>
                <a:cs typeface="Times New Roman" pitchFamily="18" charset="0"/>
              </a:rPr>
              <a:t>Технологии управления </a:t>
            </a:r>
            <a:r>
              <a:rPr lang="ru-RU" sz="1400" dirty="0" smtClean="0">
                <a:latin typeface="Century Gothic" panose="020B0502020202020204" pitchFamily="34" charset="0"/>
                <a:cs typeface="Times New Roman" pitchFamily="18" charset="0"/>
              </a:rPr>
              <a:t>финансово-экономическими рисками</a:t>
            </a:r>
            <a:endParaRPr lang="ru-RU" sz="1400" dirty="0">
              <a:latin typeface="Century Gothic" panose="020B0502020202020204" pitchFamily="34" charset="0"/>
              <a:cs typeface="Times New Roman" pitchFamily="18" charset="0"/>
            </a:endParaRPr>
          </a:p>
          <a:p>
            <a:pPr marL="285750" indent="-285750" eaLnBrk="1" hangingPunct="1">
              <a:lnSpc>
                <a:spcPct val="125000"/>
              </a:lnSpc>
              <a:spcBef>
                <a:spcPct val="0"/>
              </a:spcBef>
              <a:buSzTx/>
            </a:pPr>
            <a:endParaRPr lang="ru-RU" altLang="ru-RU" sz="1400" dirty="0">
              <a:latin typeface="Century Gothic" panose="020B0502020202020204" pitchFamily="34" charset="0"/>
              <a:cs typeface="Times New Roman" pitchFamily="18" charset="0"/>
            </a:endParaRPr>
          </a:p>
        </p:txBody>
      </p:sp>
      <p:pic>
        <p:nvPicPr>
          <p:cNvPr id="15" name="Picture 2" descr="E:\МБИ\2021\Брошюра\30 лет\ПРЕЗЕНТАЦИЯ ПОПЕЧИТЕЛЕЙ\плашка.png">
            <a:hlinkClick r:id="rId5" action="ppaction://hlinksldjump"/>
            <a:extLst>
              <a:ext uri="{FF2B5EF4-FFF2-40B4-BE49-F238E27FC236}">
                <a16:creationId xmlns:a16="http://schemas.microsoft.com/office/drawing/2014/main" id="{E230866A-F027-AA4A-8B2F-968C7F391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00" y="6110640"/>
            <a:ext cx="2772308" cy="418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4009" y="6110640"/>
            <a:ext cx="234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5" action="ppaction://hlinksldjump"/>
              </a:rPr>
              <a:t>К списку </a:t>
            </a:r>
            <a:r>
              <a:rPr lang="ru-RU" b="1" dirty="0" smtClean="0">
                <a:solidFill>
                  <a:schemeClr val="bg1"/>
                </a:solidFill>
                <a:hlinkClick r:id="rId5" action="ppaction://hlinksldjump"/>
              </a:rPr>
              <a:t>профилей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0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92CDD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2423</TotalTime>
  <Words>1048</Words>
  <Application>Microsoft Office PowerPoint</Application>
  <PresentationFormat>Экран (4:3)</PresentationFormat>
  <Paragraphs>247</Paragraphs>
  <Slides>13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Helvetica Neue</vt:lpstr>
      <vt:lpstr>Helvetica Neue Light</vt:lpstr>
      <vt:lpstr>Helvetica Neue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la_fleur@bk.ru</dc:creator>
  <cp:lastModifiedBy>webinar webinar</cp:lastModifiedBy>
  <cp:revision>102</cp:revision>
  <dcterms:created xsi:type="dcterms:W3CDTF">2021-12-17T08:39:21Z</dcterms:created>
  <dcterms:modified xsi:type="dcterms:W3CDTF">2023-02-02T14:18:55Z</dcterms:modified>
</cp:coreProperties>
</file>