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71" r:id="rId14"/>
    <p:sldId id="270" r:id="rId15"/>
    <p:sldId id="269" r:id="rId16"/>
    <p:sldId id="26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49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3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46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307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44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01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50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0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270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1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637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D86F4-B857-4482-AB6F-5FCCB8EB8DEB}" type="datetimeFigureOut">
              <a:rPr lang="ru-RU" smtClean="0"/>
              <a:t>11.07.2023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3902C-C9E2-49FB-B50D-2AE94E9FE7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7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0%D0%B2%D0%B8%D1%82%D0%B5%D0%BB%D1%8C%D1%81%D1%82%D0%B2%D0%BE_%D0%A0%D0%BE%D1%81%D1%81%D0%B8%D0%B9%D1%81%D0%BA%D0%BE%D0%B9_%D0%A4%D0%B5%D0%B4%D0%B5%D1%80%D0%B0%D1%86%D0%B8%D0%B8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u.wikipedia.org/wiki/%D0%91%D0%B0%D0%BD%D0%BA_%D0%A0%D0%BE%D1%81%D1%81%D0%B8%D0%B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E%D1%81%D1%83%D0%B4%D0%B0%D1%80%D1%81%D1%82%D0%B2%D0%B5%D0%BD%D0%BD%D1%8B%D0%B5_%D0%BA%D1%80%D0%B0%D1%82%D0%BA%D0%BE%D1%81%D1%80%D0%BE%D1%87%D0%BD%D1%8B%D0%B5_%D0%BE%D0%B1%D0%BB%D0%B8%D0%B3%D0%B0%D1%86%D0%B8%D0%B8" TargetMode="External"/><Relationship Id="rId5" Type="http://schemas.openxmlformats.org/officeDocument/2006/relationships/hyperlink" Target="https://ru.wikipedia.org/wiki/%D0%92%D0%BD%D0%B5%D1%88%D1%8D%D0%BA%D0%BE%D0%BD%D0%BE%D0%BC%D0%B1%D0%B0%D0%BD%D0%BA" TargetMode="External"/><Relationship Id="rId4" Type="http://schemas.openxmlformats.org/officeDocument/2006/relationships/hyperlink" Target="https://ru.wikipedia.org/wiki/%D0%94%D0%BE%D0%BA%D1%82%D0%BE%D1%80_%D1%8D%D0%BA%D0%BE%D0%BD%D0%BE%D0%BC%D0%B8%D1%87%D0%B5%D1%81%D0%BA%D0%B8%D1%85_%D0%BD%D0%B0%D1%83%D0%BA" TargetMode="External"/><Relationship Id="rId9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gif"/><Relationship Id="rId7" Type="http://schemas.openxmlformats.org/officeDocument/2006/relationships/image" Target="../media/image15.jpeg"/><Relationship Id="rId2" Type="http://schemas.openxmlformats.org/officeDocument/2006/relationships/hyperlink" Target="mailto:decanat@ibispb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125" y="2276872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Магистерская программа</a:t>
            </a:r>
          </a:p>
        </p:txBody>
      </p:sp>
      <p:pic>
        <p:nvPicPr>
          <p:cNvPr id="5" name="Picture 2" descr="E:\МБИ\Лого\ЛОГОТИПЫ МБИ\Инверсное начертание\Инверсное_рус_бел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028" y="404664"/>
            <a:ext cx="3267075" cy="88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4961" y="2996952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«ПОВЕДЕНЧЕСКИЕ 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ФИНАНСЫ»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93244" y="5661248"/>
            <a:ext cx="57606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Санкт-Петербург, </a:t>
            </a: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ул. Малая Садовая д.6, </a:t>
            </a:r>
            <a:r>
              <a:rPr lang="ru-RU" altLang="ru-RU" sz="14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каб</a:t>
            </a: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 26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1" algn="ctr">
              <a:spcBef>
                <a:spcPct val="0"/>
              </a:spcBef>
            </a:pPr>
            <a:r>
              <a:rPr lang="ru-RU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Тел. +7(812) 570-55-76</a:t>
            </a:r>
          </a:p>
          <a:p>
            <a:pPr marL="0" lvl="1" algn="ctr">
              <a:spcBef>
                <a:spcPct val="0"/>
              </a:spcBef>
            </a:pPr>
            <a:r>
              <a:rPr lang="en-US" altLang="ru-RU" sz="14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e-mail: </a:t>
            </a:r>
            <a:r>
              <a:rPr lang="en-US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priemka@ibispb.ru</a:t>
            </a:r>
          </a:p>
          <a:p>
            <a:pPr marL="0" lvl="1" algn="ctr">
              <a:spcBef>
                <a:spcPct val="0"/>
              </a:spcBef>
            </a:pPr>
            <a:r>
              <a:rPr lang="en-US" altLang="ru-RU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www.ibispb.ru</a:t>
            </a:r>
            <a:endParaRPr lang="ru-RU" sz="1400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9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1206000" y="15352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ПРЕПОДАВАТЕЛИ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506" y="1689760"/>
            <a:ext cx="428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Наталия Николаевна </a:t>
            </a:r>
            <a:r>
              <a:rPr lang="ru-RU" sz="2000" b="1" dirty="0" err="1" smtClean="0">
                <a:solidFill>
                  <a:srgbClr val="00738B"/>
                </a:solidFill>
                <a:latin typeface="Century Gothic" panose="020B0502020202020204" pitchFamily="34" charset="0"/>
              </a:rPr>
              <a:t>Шаш</a:t>
            </a:r>
            <a:endParaRPr lang="ru-RU" sz="2000" b="1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Доктор </a:t>
            </a:r>
            <a:r>
              <a:rPr lang="ru-RU" sz="1400" dirty="0">
                <a:latin typeface="Century Gothic" panose="020B0502020202020204" pitchFamily="34" charset="0"/>
              </a:rPr>
              <a:t>экономических наук, профессор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7569" y="3645024"/>
            <a:ext cx="85067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200" dirty="0">
                <a:latin typeface="Century Gothic" panose="020B0502020202020204" pitchFamily="34" charset="0"/>
              </a:rPr>
              <a:t>Учёный с богатым опытом преподавательской и научно-исследовательской деятельности в области макроэкономики и управления финансами. Автор научных статей, учебных пособий и книг (всего более 110) общим объемом более 421 </a:t>
            </a:r>
            <a:r>
              <a:rPr lang="ru-RU" sz="1200" dirty="0" err="1">
                <a:latin typeface="Century Gothic" panose="020B0502020202020204" pitchFamily="34" charset="0"/>
              </a:rPr>
              <a:t>п.л</a:t>
            </a:r>
            <a:r>
              <a:rPr lang="ru-RU" sz="1200" dirty="0">
                <a:latin typeface="Century Gothic" panose="020B0502020202020204" pitchFamily="34" charset="0"/>
              </a:rPr>
              <a:t>., индекс </a:t>
            </a:r>
            <a:r>
              <a:rPr lang="ru-RU" sz="1200" dirty="0" err="1">
                <a:latin typeface="Century Gothic" panose="020B0502020202020204" pitchFamily="34" charset="0"/>
              </a:rPr>
              <a:t>Хирша</a:t>
            </a:r>
            <a:r>
              <a:rPr lang="ru-RU" sz="1200" dirty="0">
                <a:latin typeface="Century Gothic" panose="020B0502020202020204" pitchFamily="34" charset="0"/>
              </a:rPr>
              <a:t> RSI – 26, индекс </a:t>
            </a:r>
            <a:r>
              <a:rPr lang="ru-RU" sz="1200" dirty="0" err="1">
                <a:latin typeface="Century Gothic" panose="020B0502020202020204" pitchFamily="34" charset="0"/>
              </a:rPr>
              <a:t>Хирши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Scopus</a:t>
            </a:r>
            <a:r>
              <a:rPr lang="ru-RU" sz="1200" dirty="0">
                <a:latin typeface="Century Gothic" panose="020B0502020202020204" pitchFamily="34" charset="0"/>
              </a:rPr>
              <a:t> - 6, </a:t>
            </a:r>
            <a:r>
              <a:rPr lang="ru-RU" sz="1200" dirty="0" err="1">
                <a:latin typeface="Century Gothic" panose="020B0502020202020204" pitchFamily="34" charset="0"/>
              </a:rPr>
              <a:t>WoS</a:t>
            </a:r>
            <a:r>
              <a:rPr lang="ru-RU" sz="1200" dirty="0">
                <a:latin typeface="Century Gothic" panose="020B0502020202020204" pitchFamily="34" charset="0"/>
              </a:rPr>
              <a:t> - 2 (за последние 5 лет опубликовано 8 учебных и 45 научных работ авторским объемом 87,5 </a:t>
            </a:r>
            <a:r>
              <a:rPr lang="ru-RU" sz="1200" dirty="0" err="1">
                <a:latin typeface="Century Gothic" panose="020B0502020202020204" pitchFamily="34" charset="0"/>
              </a:rPr>
              <a:t>п.л</a:t>
            </a:r>
            <a:r>
              <a:rPr lang="ru-RU" sz="1200" dirty="0">
                <a:latin typeface="Century Gothic" panose="020B0502020202020204" pitchFamily="34" charset="0"/>
              </a:rPr>
              <a:t>., из них 17 статей в журналах </a:t>
            </a:r>
            <a:r>
              <a:rPr lang="ru-RU" sz="1200" dirty="0" err="1">
                <a:latin typeface="Century Gothic" panose="020B0502020202020204" pitchFamily="34" charset="0"/>
              </a:rPr>
              <a:t>Scopus</a:t>
            </a:r>
            <a:r>
              <a:rPr lang="ru-RU" sz="1200" dirty="0">
                <a:latin typeface="Century Gothic" panose="020B0502020202020204" pitchFamily="34" charset="0"/>
              </a:rPr>
              <a:t>, 16 </a:t>
            </a:r>
            <a:r>
              <a:rPr lang="ru-RU" sz="1200" dirty="0" smtClean="0">
                <a:latin typeface="Century Gothic" panose="020B0502020202020204" pitchFamily="34" charset="0"/>
              </a:rPr>
              <a:t>-</a:t>
            </a:r>
            <a:r>
              <a:rPr lang="ru-RU" sz="1200" dirty="0" err="1" smtClean="0">
                <a:latin typeface="Century Gothic" panose="020B0502020202020204" pitchFamily="34" charset="0"/>
              </a:rPr>
              <a:t>Web</a:t>
            </a:r>
            <a:r>
              <a:rPr lang="ru-RU" sz="1200" dirty="0">
                <a:latin typeface="Century Gothic" panose="020B0502020202020204" pitchFamily="34" charset="0"/>
              </a:rPr>
              <a:t> </a:t>
            </a:r>
            <a:r>
              <a:rPr lang="ru-RU" sz="1200" dirty="0" err="1">
                <a:latin typeface="Century Gothic" panose="020B0502020202020204" pitchFamily="34" charset="0"/>
              </a:rPr>
              <a:t>of</a:t>
            </a:r>
            <a:r>
              <a:rPr lang="ru-RU" sz="1200" dirty="0">
                <a:latin typeface="Century Gothic" panose="020B0502020202020204" pitchFamily="34" charset="0"/>
              </a:rPr>
              <a:t> </a:t>
            </a:r>
            <a:r>
              <a:rPr lang="ru-RU" sz="1200" dirty="0" err="1">
                <a:latin typeface="Century Gothic" panose="020B0502020202020204" pitchFamily="34" charset="0"/>
              </a:rPr>
              <a:t>Science</a:t>
            </a:r>
            <a:r>
              <a:rPr lang="ru-RU" sz="1200" dirty="0">
                <a:latin typeface="Century Gothic" panose="020B0502020202020204" pitchFamily="34" charset="0"/>
              </a:rPr>
              <a:t>). Руководитель дополнительной профессиональной программы профессиональной переподготовки "Финансы и стратегическое управление". Член </a:t>
            </a:r>
            <a:r>
              <a:rPr lang="en-US" sz="1200" dirty="0" err="1">
                <a:latin typeface="Century Gothic" panose="020B0502020202020204" pitchFamily="34" charset="0"/>
              </a:rPr>
              <a:t>Seminaire</a:t>
            </a:r>
            <a:r>
              <a:rPr lang="en-US" sz="1200" dirty="0">
                <a:latin typeface="Century Gothic" panose="020B0502020202020204" pitchFamily="34" charset="0"/>
              </a:rPr>
              <a:t> Franco</a:t>
            </a:r>
            <a:r>
              <a:rPr lang="ru-RU" sz="1200" dirty="0">
                <a:latin typeface="Century Gothic" panose="020B0502020202020204" pitchFamily="34" charset="0"/>
              </a:rPr>
              <a:t>-</a:t>
            </a:r>
            <a:r>
              <a:rPr lang="en-US" sz="1200" dirty="0">
                <a:latin typeface="Century Gothic" panose="020B0502020202020204" pitchFamily="34" charset="0"/>
              </a:rPr>
              <a:t>Russ sur les </a:t>
            </a:r>
            <a:r>
              <a:rPr lang="en-US" sz="1200" dirty="0" err="1">
                <a:latin typeface="Century Gothic" panose="020B0502020202020204" pitchFamily="34" charset="0"/>
              </a:rPr>
              <a:t>problemes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monetaires</a:t>
            </a:r>
            <a:r>
              <a:rPr lang="en-US" sz="1200" dirty="0">
                <a:latin typeface="Century Gothic" panose="020B0502020202020204" pitchFamily="34" charset="0"/>
              </a:rPr>
              <a:t> et financiers du </a:t>
            </a:r>
            <a:r>
              <a:rPr lang="en-US" sz="1200" dirty="0" err="1">
                <a:latin typeface="Century Gothic" panose="020B0502020202020204" pitchFamily="34" charset="0"/>
              </a:rPr>
              <a:t>Developpment</a:t>
            </a:r>
            <a:r>
              <a:rPr lang="en-US" sz="1200" dirty="0">
                <a:latin typeface="Century Gothic" panose="020B0502020202020204" pitchFamily="34" charset="0"/>
              </a:rPr>
              <a:t> </a:t>
            </a:r>
            <a:r>
              <a:rPr lang="en-US" sz="1200" dirty="0" err="1">
                <a:latin typeface="Century Gothic" panose="020B0502020202020204" pitchFamily="34" charset="0"/>
              </a:rPr>
              <a:t>Economique</a:t>
            </a:r>
            <a:r>
              <a:rPr lang="en-US" sz="1200" dirty="0">
                <a:latin typeface="Century Gothic" panose="020B0502020202020204" pitchFamily="34" charset="0"/>
              </a:rPr>
              <a:t> de la </a:t>
            </a:r>
            <a:r>
              <a:rPr lang="en-US" sz="1200" dirty="0" err="1">
                <a:latin typeface="Century Gothic" panose="020B0502020202020204" pitchFamily="34" charset="0"/>
              </a:rPr>
              <a:t>Russie</a:t>
            </a:r>
            <a:r>
              <a:rPr lang="ru-RU" sz="1200" dirty="0">
                <a:latin typeface="Century Gothic" panose="020B0502020202020204" pitchFamily="34" charset="0"/>
              </a:rPr>
              <a:t> (</a:t>
            </a:r>
            <a:r>
              <a:rPr lang="en-US" sz="1200" dirty="0">
                <a:latin typeface="Century Gothic" panose="020B0502020202020204" pitchFamily="34" charset="0"/>
              </a:rPr>
              <a:t>Centre d</a:t>
            </a:r>
            <a:r>
              <a:rPr lang="ru-RU" sz="1200" dirty="0">
                <a:latin typeface="Century Gothic" panose="020B0502020202020204" pitchFamily="34" charset="0"/>
              </a:rPr>
              <a:t>'é</a:t>
            </a:r>
            <a:r>
              <a:rPr lang="en-US" sz="1200" dirty="0" err="1">
                <a:latin typeface="Century Gothic" panose="020B0502020202020204" pitchFamily="34" charset="0"/>
              </a:rPr>
              <a:t>tudes</a:t>
            </a:r>
            <a:r>
              <a:rPr lang="en-US" sz="1200" dirty="0">
                <a:latin typeface="Century Gothic" panose="020B0502020202020204" pitchFamily="34" charset="0"/>
              </a:rPr>
              <a:t> des modes d</a:t>
            </a:r>
            <a:r>
              <a:rPr lang="ru-RU" sz="1200" dirty="0">
                <a:latin typeface="Century Gothic" panose="020B0502020202020204" pitchFamily="34" charset="0"/>
              </a:rPr>
              <a:t>'</a:t>
            </a:r>
            <a:r>
              <a:rPr lang="en-US" sz="1200" dirty="0" err="1">
                <a:latin typeface="Century Gothic" panose="020B0502020202020204" pitchFamily="34" charset="0"/>
              </a:rPr>
              <a:t>industrialisation</a:t>
            </a:r>
            <a:r>
              <a:rPr lang="ru-RU" sz="1200" dirty="0">
                <a:latin typeface="Century Gothic" panose="020B0502020202020204" pitchFamily="34" charset="0"/>
              </a:rPr>
              <a:t> (</a:t>
            </a:r>
            <a:r>
              <a:rPr lang="en-US" sz="1200" dirty="0">
                <a:latin typeface="Century Gothic" panose="020B0502020202020204" pitchFamily="34" charset="0"/>
              </a:rPr>
              <a:t>CEMI</a:t>
            </a:r>
            <a:r>
              <a:rPr lang="ru-RU" sz="1200" dirty="0">
                <a:latin typeface="Century Gothic" panose="020B0502020202020204" pitchFamily="34" charset="0"/>
              </a:rPr>
              <a:t>)</a:t>
            </a:r>
            <a:r>
              <a:rPr lang="en-US" sz="1200" dirty="0">
                <a:latin typeface="Century Gothic" panose="020B0502020202020204" pitchFamily="34" charset="0"/>
              </a:rPr>
              <a:t> </a:t>
            </a:r>
            <a:r>
              <a:rPr lang="en-US" sz="1200" dirty="0" err="1">
                <a:latin typeface="Century Gothic" panose="020B0502020202020204" pitchFamily="34" charset="0"/>
              </a:rPr>
              <a:t>Universit</a:t>
            </a:r>
            <a:r>
              <a:rPr lang="ru-RU" sz="1200" dirty="0">
                <a:latin typeface="Century Gothic" panose="020B0502020202020204" pitchFamily="34" charset="0"/>
              </a:rPr>
              <a:t>é</a:t>
            </a:r>
            <a:r>
              <a:rPr lang="en-US" sz="1200" dirty="0">
                <a:latin typeface="Century Gothic" panose="020B0502020202020204" pitchFamily="34" charset="0"/>
              </a:rPr>
              <a:t> de Sorbonne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en-US" sz="1200" dirty="0">
                <a:latin typeface="Century Gothic" panose="020B0502020202020204" pitchFamily="34" charset="0"/>
              </a:rPr>
              <a:t>Paris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en-US" sz="1200" dirty="0">
                <a:latin typeface="Century Gothic" panose="020B0502020202020204" pitchFamily="34" charset="0"/>
              </a:rPr>
              <a:t>France</a:t>
            </a:r>
            <a:r>
              <a:rPr lang="ru-RU" sz="1200" dirty="0">
                <a:latin typeface="Century Gothic" panose="020B0502020202020204" pitchFamily="34" charset="0"/>
              </a:rPr>
              <a:t>), член семинара </a:t>
            </a:r>
            <a:r>
              <a:rPr lang="en-US" sz="1200" dirty="0">
                <a:latin typeface="Century Gothic" panose="020B0502020202020204" pitchFamily="34" charset="0"/>
              </a:rPr>
              <a:t>CEMI</a:t>
            </a:r>
            <a:r>
              <a:rPr lang="ru-RU" sz="1200" dirty="0">
                <a:latin typeface="Century Gothic" panose="020B0502020202020204" pitchFamily="34" charset="0"/>
              </a:rPr>
              <a:t>-</a:t>
            </a:r>
            <a:r>
              <a:rPr lang="en-US" sz="1200" dirty="0">
                <a:latin typeface="Century Gothic" panose="020B0502020202020204" pitchFamily="34" charset="0"/>
              </a:rPr>
              <a:t>IFARE</a:t>
            </a:r>
            <a:r>
              <a:rPr lang="ru-RU" sz="1200" dirty="0">
                <a:latin typeface="Century Gothic" panose="020B0502020202020204" pitchFamily="34" charset="0"/>
              </a:rPr>
              <a:t> (</a:t>
            </a:r>
            <a:r>
              <a:rPr lang="en-US" sz="1200" dirty="0" err="1">
                <a:latin typeface="Century Gothic" panose="020B0502020202020204" pitchFamily="34" charset="0"/>
              </a:rPr>
              <a:t>Universite</a:t>
            </a:r>
            <a:r>
              <a:rPr lang="en-US" sz="1200" dirty="0">
                <a:latin typeface="Century Gothic" panose="020B0502020202020204" pitchFamily="34" charset="0"/>
              </a:rPr>
              <a:t> de Sorbonne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en-US" sz="1200" dirty="0">
                <a:latin typeface="Century Gothic" panose="020B0502020202020204" pitchFamily="34" charset="0"/>
              </a:rPr>
              <a:t>Paris</a:t>
            </a:r>
            <a:r>
              <a:rPr lang="ru-RU" sz="1200" dirty="0">
                <a:latin typeface="Century Gothic" panose="020B0502020202020204" pitchFamily="34" charset="0"/>
              </a:rPr>
              <a:t>,</a:t>
            </a:r>
            <a:r>
              <a:rPr lang="en-US" sz="1200" dirty="0">
                <a:latin typeface="Century Gothic" panose="020B0502020202020204" pitchFamily="34" charset="0"/>
              </a:rPr>
              <a:t> France</a:t>
            </a:r>
            <a:r>
              <a:rPr lang="ru-RU" sz="1200" dirty="0">
                <a:latin typeface="Century Gothic" panose="020B0502020202020204" pitchFamily="34" charset="0"/>
              </a:rPr>
              <a:t>), член редакционной коллегии научных журналов </a:t>
            </a:r>
            <a:r>
              <a:rPr lang="en-US" sz="1200" dirty="0">
                <a:latin typeface="Century Gothic" panose="020B0502020202020204" pitchFamily="34" charset="0"/>
              </a:rPr>
              <a:t>ECONOMIC Series of the Bulletin of the L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r>
              <a:rPr lang="en-US" sz="1200" dirty="0">
                <a:latin typeface="Century Gothic" panose="020B0502020202020204" pitchFamily="34" charset="0"/>
              </a:rPr>
              <a:t>N</a:t>
            </a:r>
            <a:r>
              <a:rPr lang="ru-RU" sz="1200" dirty="0">
                <a:latin typeface="Century Gothic" panose="020B0502020202020204" pitchFamily="34" charset="0"/>
              </a:rPr>
              <a:t>. </a:t>
            </a:r>
            <a:r>
              <a:rPr lang="en-US" sz="1200" dirty="0" err="1">
                <a:latin typeface="Century Gothic" panose="020B0502020202020204" pitchFamily="34" charset="0"/>
              </a:rPr>
              <a:t>Gumilyov</a:t>
            </a:r>
            <a:r>
              <a:rPr lang="en-US" sz="1200" dirty="0">
                <a:latin typeface="Century Gothic" panose="020B0502020202020204" pitchFamily="34" charset="0"/>
              </a:rPr>
              <a:t> ENU</a:t>
            </a:r>
            <a:r>
              <a:rPr lang="ru-RU" sz="1200" dirty="0">
                <a:latin typeface="Century Gothic" panose="020B0502020202020204" pitchFamily="34" charset="0"/>
              </a:rPr>
              <a:t> (Астана, Казахстан), "Управление наукой и </a:t>
            </a:r>
            <a:r>
              <a:rPr lang="ru-RU" sz="1200" dirty="0" err="1">
                <a:latin typeface="Century Gothic" panose="020B0502020202020204" pitchFamily="34" charset="0"/>
              </a:rPr>
              <a:t>наукометрия</a:t>
            </a:r>
            <a:r>
              <a:rPr lang="ru-RU" sz="1200" dirty="0">
                <a:latin typeface="Century Gothic" panose="020B0502020202020204" pitchFamily="34" charset="0"/>
              </a:rPr>
              <a:t>" (Москва, Российская Федерация), Со-руководитель научно-исследовательского семинара НИУ ВШЭ "Модернизация государственных финансов</a:t>
            </a:r>
            <a:r>
              <a:rPr lang="ru-RU" sz="1200" dirty="0" smtClean="0">
                <a:latin typeface="Century Gothic" panose="020B0502020202020204" pitchFamily="34" charset="0"/>
              </a:rPr>
              <a:t>".</a:t>
            </a:r>
            <a:r>
              <a:rPr lang="ru-RU" sz="1200" dirty="0">
                <a:latin typeface="Century Gothic" panose="020B0502020202020204" pitchFamily="34" charset="0"/>
              </a:rPr>
              <a:t> Крупный </a:t>
            </a:r>
            <a:r>
              <a:rPr lang="ru-RU" sz="1200" dirty="0" err="1">
                <a:latin typeface="Century Gothic" panose="020B0502020202020204" pitchFamily="34" charset="0"/>
              </a:rPr>
              <a:t>консалтер</a:t>
            </a:r>
            <a:r>
              <a:rPr lang="ru-RU" sz="1200" dirty="0">
                <a:latin typeface="Century Gothic" panose="020B0502020202020204" pitchFamily="34" charset="0"/>
              </a:rPr>
              <a:t>: </a:t>
            </a:r>
            <a:r>
              <a:rPr lang="ru-RU" sz="1200" dirty="0" err="1">
                <a:latin typeface="Century Gothic" panose="020B0502020202020204" pitchFamily="34" charset="0"/>
              </a:rPr>
              <a:t>консультирвание</a:t>
            </a:r>
            <a:r>
              <a:rPr lang="ru-RU" sz="1200" dirty="0">
                <a:latin typeface="Century Gothic" panose="020B0502020202020204" pitchFamily="34" charset="0"/>
              </a:rPr>
              <a:t> в рамках проекта "Анализ ценообразования на продукцию и услуги военного и двойного назначения: разработка методологии ценообразования" Министерства цифровой, оборонной и аэрокосмической промышленности (Республика Казахстан),  консультирование в области управления финансированием инновационных проектов кадрового резерва ПАО «РЖД» («Инновации и инвестиции», «Технология и модернизация производства» в рамках проведения молодежных слетов «Новое звено»). </a:t>
            </a:r>
          </a:p>
          <a:p>
            <a:pPr algn="just" fontAlgn="base"/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 descr="Изображение выглядит как текст, одежда, в помещении, стена&#10;&#10;Автоматически созданное описание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19244" r="25310" b="29309"/>
          <a:stretch/>
        </p:blipFill>
        <p:spPr bwMode="auto">
          <a:xfrm>
            <a:off x="5148064" y="1412776"/>
            <a:ext cx="350968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1961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1206000" y="15352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ПРЕПОДАВАТЕЛИ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506" y="1689760"/>
            <a:ext cx="4865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Ирина Александровна Никонова </a:t>
            </a:r>
          </a:p>
          <a:p>
            <a:endParaRPr lang="ru-RU" sz="2000" b="1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37230" y="2092285"/>
            <a:ext cx="47268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Советский и российский учёный, банковский деятель, </a:t>
            </a:r>
            <a:r>
              <a:rPr lang="ru-RU" sz="1200" dirty="0">
                <a:latin typeface="Century Gothic" panose="020B0502020202020204" pitchFamily="34" charset="0"/>
                <a:hlinkClick r:id="rId4" tooltip="Доктор экономических наук"/>
              </a:rPr>
              <a:t>доктор экономических наук</a:t>
            </a:r>
            <a:r>
              <a:rPr lang="ru-RU" sz="1200" dirty="0">
                <a:latin typeface="Century Gothic" panose="020B0502020202020204" pitchFamily="34" charset="0"/>
              </a:rPr>
              <a:t>, профессор, академик Российской академии естественных наук. С 1994 года работает в банковском секторе: начальник управления ценных бумаг ОАО "</a:t>
            </a:r>
            <a:r>
              <a:rPr lang="ru-RU" sz="1200" dirty="0" err="1">
                <a:latin typeface="Century Gothic" panose="020B0502020202020204" pitchFamily="34" charset="0"/>
              </a:rPr>
              <a:t>Авиабанк</a:t>
            </a:r>
            <a:r>
              <a:rPr lang="ru-RU" sz="1200" dirty="0">
                <a:latin typeface="Century Gothic" panose="020B0502020202020204" pitchFamily="34" charset="0"/>
              </a:rPr>
              <a:t>", заместитель председателя правления ОАО "МАПО-банк", ЗАО "Межрегиональный инвестиционный банк", ГК "Внешэкономбанк", директор департамента корпоративных финансов ОАО "Промстройбанк", заместитель директора департамента стратегического анализа и разработок ГК "</a:t>
            </a:r>
            <a:r>
              <a:rPr lang="ru-RU" sz="1200" dirty="0">
                <a:latin typeface="Century Gothic" panose="020B0502020202020204" pitchFamily="34" charset="0"/>
                <a:hlinkClick r:id="rId5" tooltip="Внешэкономбанк"/>
              </a:rPr>
              <a:t>Внешэкономбанк</a:t>
            </a:r>
            <a:r>
              <a:rPr lang="ru-RU" sz="1200" dirty="0">
                <a:latin typeface="Century Gothic" panose="020B0502020202020204" pitchFamily="34" charset="0"/>
              </a:rPr>
              <a:t>". В 90-ые годы участвовала в становлении отечественного рынка ценных бумаг, в частности ГКО (</a:t>
            </a:r>
            <a:r>
              <a:rPr lang="ru-RU" sz="1200" dirty="0">
                <a:latin typeface="Century Gothic" panose="020B0502020202020204" pitchFamily="34" charset="0"/>
                <a:hlinkClick r:id="rId6" tooltip="Государственные краткосрочные облигации"/>
              </a:rPr>
              <a:t>государственные краткосрочные облигации</a:t>
            </a:r>
            <a:r>
              <a:rPr lang="ru-RU" sz="1200" dirty="0">
                <a:latin typeface="Century Gothic" panose="020B0502020202020204" pitchFamily="34" charset="0"/>
              </a:rPr>
              <a:t>), формировании нормативной базы </a:t>
            </a:r>
            <a:r>
              <a:rPr lang="ru-RU" sz="1200" dirty="0">
                <a:latin typeface="Century Gothic" panose="020B0502020202020204" pitchFamily="34" charset="0"/>
                <a:hlinkClick r:id="rId7" tooltip="Банк России"/>
              </a:rPr>
              <a:t>Банка России</a:t>
            </a:r>
            <a:r>
              <a:rPr lang="ru-RU" sz="1200" dirty="0">
                <a:latin typeface="Century Gothic" panose="020B0502020202020204" pitchFamily="34" charset="0"/>
              </a:rPr>
              <a:t> по выпуску эмиссионных ценных бумаг коммерческим банками. Участвовала в работе экспертных комиссий при </a:t>
            </a:r>
            <a:r>
              <a:rPr lang="ru-RU" sz="1200" dirty="0">
                <a:latin typeface="Century Gothic" panose="020B0502020202020204" pitchFamily="34" charset="0"/>
                <a:hlinkClick r:id="rId8" tooltip="Правительство Российской Федерации"/>
              </a:rPr>
              <a:t>Правительстве РФ</a:t>
            </a:r>
            <a:r>
              <a:rPr lang="ru-RU" sz="1200" dirty="0">
                <a:latin typeface="Century Gothic" panose="020B0502020202020204" pitchFamily="34" charset="0"/>
              </a:rPr>
              <a:t> по обоснованию крупных инвестиционных проектов.</a:t>
            </a:r>
          </a:p>
        </p:txBody>
      </p:sp>
      <p:pic>
        <p:nvPicPr>
          <p:cNvPr id="9" name="Рисунок 8" descr="Изображение выглядит как Человеческое лицо, человек, одежда, улыбка&#10;&#10;Автоматически созданное описание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18" y="1804028"/>
            <a:ext cx="3384376" cy="3611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077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1206000" y="15352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ПРЕПОДАВАТЕЛИ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98506" y="1640994"/>
            <a:ext cx="486558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738B"/>
                </a:solidFill>
                <a:latin typeface="Century Gothic" panose="020B0502020202020204" pitchFamily="34" charset="0"/>
              </a:rPr>
              <a:t>Мидлер</a:t>
            </a:r>
            <a:r>
              <a:rPr lang="ru-RU" sz="20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 Елена Александровна</a:t>
            </a:r>
          </a:p>
          <a:p>
            <a:endParaRPr lang="ru-RU" sz="2000" b="1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Доктор экономических наук, профессор, доцент</a:t>
            </a:r>
            <a:endParaRPr lang="ru-RU" sz="1400" b="1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endParaRPr lang="ru-RU" sz="2000" b="1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8506" y="2748984"/>
            <a:ext cx="5014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Член </a:t>
            </a:r>
            <a:r>
              <a:rPr lang="ru-RU" sz="1200" dirty="0">
                <a:latin typeface="Century Gothic" panose="020B0502020202020204" pitchFamily="34" charset="0"/>
              </a:rPr>
              <a:t>Международной Ассоциации исследователей общественного сектора (ASPE</a:t>
            </a:r>
            <a:r>
              <a:rPr lang="ru-RU" sz="1200" dirty="0" smtClean="0">
                <a:latin typeface="Century Gothic" panose="020B0502020202020204" pitchFamily="34" charset="0"/>
              </a:rPr>
              <a:t>).Прослушала </a:t>
            </a:r>
            <a:r>
              <a:rPr lang="ru-RU" sz="1200" dirty="0">
                <a:latin typeface="Century Gothic" panose="020B0502020202020204" pitchFamily="34" charset="0"/>
              </a:rPr>
              <a:t>ряд специальных курсов в рамках программы повышения квалификации (ИППК РГУ, 1998-1999 гг</a:t>
            </a:r>
            <a:r>
              <a:rPr lang="ru-RU" sz="1200" dirty="0" smtClean="0">
                <a:latin typeface="Century Gothic" panose="020B0502020202020204" pitchFamily="34" charset="0"/>
              </a:rPr>
              <a:t>.).Принимала </a:t>
            </a:r>
            <a:r>
              <a:rPr lang="ru-RU" sz="1200" dirty="0">
                <a:latin typeface="Century Gothic" panose="020B0502020202020204" pitchFamily="34" charset="0"/>
              </a:rPr>
              <a:t>участие в реализации ведомственной программы «Развитие научного потенциала высшей школы» (2006-2008 гг.), в обсуждении проекта по формированию стратегических планов развития муниципальных образований (в составе инициативной группы Ассоциации выпускников президентской программы подготовки управленческих кадров) (2007-2008 гг.). Являясь директором Центра мониторинга и оценки инноваций (ДГТУ), осуществляла оценку инновационного потенциала вузов и предприятий г. Ростова-на-Дону и Ростовской области. По заказу ряда коммерческих фирм проводила маркетинговый анализ рынка и оценку объектов интеллектуальной собственности для введения в хозяйственный оборот и участия в федеральной программе «Старт» (2008-2009 гг.).</a:t>
            </a:r>
          </a:p>
          <a:p>
            <a:pPr algn="just"/>
            <a:endParaRPr lang="ru-RU" sz="1200" dirty="0">
              <a:latin typeface="Century Gothic" panose="020B0502020202020204" pitchFamily="34" charset="0"/>
            </a:endParaRPr>
          </a:p>
        </p:txBody>
      </p:sp>
      <p:pic>
        <p:nvPicPr>
          <p:cNvPr id="10" name="Рисунок 9" descr="Мидлер Елена Александровна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426" y="1672839"/>
            <a:ext cx="2847975" cy="426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138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71600" y="1484784"/>
            <a:ext cx="7200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entury Gothic" panose="020B0502020202020204" pitchFamily="34" charset="0"/>
              </a:rPr>
              <a:t/>
            </a:r>
            <a:br>
              <a:rPr lang="ru-RU" sz="1600" dirty="0">
                <a:latin typeface="Century Gothic" panose="020B0502020202020204" pitchFamily="34" charset="0"/>
              </a:rPr>
            </a:br>
            <a:r>
              <a:rPr lang="ru-RU" b="1" i="1" dirty="0">
                <a:solidFill>
                  <a:srgbClr val="00738B"/>
                </a:solidFill>
                <a:latin typeface="Century Gothic" panose="020B0502020202020204" pitchFamily="34" charset="0"/>
              </a:rPr>
              <a:t>Выпускники программы </a:t>
            </a:r>
            <a:r>
              <a:rPr lang="ru-RU" b="1" i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«Поведенческие финансы» работают:</a:t>
            </a:r>
          </a:p>
          <a:p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сфере частного финансового, психологического консультирования;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финансовых подразделениях публичных и частных отечественных и зарубежных компаний;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банках, кредитных организациях, страховых компаниях, инвестиционных компаниях и фондах</a:t>
            </a:r>
            <a:r>
              <a:rPr lang="ru-RU" sz="1600" dirty="0" smtClean="0">
                <a:latin typeface="Century Gothic" panose="020B0502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консалтинговых и аудиторских компаниях;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экономических и финансовых подразделениях органов государственной власти;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в </a:t>
            </a:r>
            <a:r>
              <a:rPr lang="ru-RU" sz="1600" dirty="0">
                <a:latin typeface="Century Gothic" panose="020B0502020202020204" pitchFamily="34" charset="0"/>
              </a:rPr>
              <a:t>маркетинговых компаниях по продвижению финансовых продуктов; </a:t>
            </a:r>
            <a:endParaRPr lang="ru-RU" sz="16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latin typeface="Century Gothic" panose="020B0502020202020204" pitchFamily="34" charset="0"/>
              </a:rPr>
              <a:t>рекламных</a:t>
            </a:r>
            <a:r>
              <a:rPr lang="ru-RU" sz="1600" dirty="0">
                <a:latin typeface="Century Gothic" panose="020B0502020202020204" pitchFamily="34" charset="0"/>
              </a:rPr>
              <a:t>, информационных агентствах.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1015244" y="153524"/>
            <a:ext cx="3645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КАРЬЕРА И РАБОТА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95F809-26C1-4B45-8A34-F571D845AA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0"/>
            <a:ext cx="4300986" cy="6858000"/>
          </a:xfrm>
          <a:prstGeom prst="rect">
            <a:avLst/>
          </a:prstGeom>
        </p:spPr>
      </p:pic>
      <p:pic>
        <p:nvPicPr>
          <p:cNvPr id="5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395536" y="169476"/>
            <a:ext cx="2999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МАГИСТРАТУРА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377B48-E2BC-C44F-8A02-B53B7239D1DB}"/>
              </a:ext>
            </a:extLst>
          </p:cNvPr>
          <p:cNvSpPr txBox="1"/>
          <p:nvPr/>
        </p:nvSpPr>
        <p:spPr>
          <a:xfrm>
            <a:off x="365724" y="1289953"/>
            <a:ext cx="795069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rgbClr val="00738B"/>
                </a:solidFill>
                <a:latin typeface="Century Gothic" panose="020B0502020202020204" pitchFamily="34" charset="0"/>
              </a:rPr>
              <a:t>ПРЕИМУЩЕСТВА ОБУЧЕНИЯ В МАГИСТРАТУРЕ</a:t>
            </a:r>
          </a:p>
          <a:p>
            <a:endParaRPr lang="ru-RU" sz="1600" i="1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latin typeface="Century Gothic" panose="020B0502020202020204" pitchFamily="34" charset="0"/>
              </a:rPr>
              <a:t>выпускники </a:t>
            </a:r>
            <a:r>
              <a:rPr lang="ru-RU" sz="1600" i="1" dirty="0">
                <a:latin typeface="Century Gothic" panose="020B0502020202020204" pitchFamily="34" charset="0"/>
              </a:rPr>
              <a:t>могут использовать полученные знания для преподавания в </a:t>
            </a:r>
            <a:r>
              <a:rPr lang="ru-RU" sz="1600" i="1" dirty="0" smtClean="0">
                <a:latin typeface="Century Gothic" panose="020B0502020202020204" pitchFamily="34" charset="0"/>
              </a:rPr>
              <a:t>образовательных </a:t>
            </a:r>
            <a:r>
              <a:rPr lang="ru-RU" sz="1600" i="1" dirty="0">
                <a:latin typeface="Century Gothic" panose="020B0502020202020204" pitchFamily="34" charset="0"/>
              </a:rPr>
              <a:t>организациях высшего и дополнительного профессионального образования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latin typeface="Century Gothic" panose="020B0502020202020204" pitchFamily="34" charset="0"/>
              </a:rPr>
              <a:t>обучение </a:t>
            </a:r>
            <a:r>
              <a:rPr lang="ru-RU" sz="1600" i="1" dirty="0">
                <a:latin typeface="Century Gothic" panose="020B0502020202020204" pitchFamily="34" charset="0"/>
              </a:rPr>
              <a:t>в вечернее время, совмещая учебу с работой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latin typeface="Century Gothic" panose="020B0502020202020204" pitchFamily="34" charset="0"/>
              </a:rPr>
              <a:t>преподавание </a:t>
            </a:r>
            <a:r>
              <a:rPr lang="ru-RU" sz="1600" i="1" dirty="0">
                <a:latin typeface="Century Gothic" panose="020B0502020202020204" pitchFamily="34" charset="0"/>
              </a:rPr>
              <a:t>дисциплин осуществляют известные в </a:t>
            </a:r>
            <a:r>
              <a:rPr lang="ru-RU" sz="1600" i="1" dirty="0" smtClean="0"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latin typeface="Century Gothic" panose="020B0502020202020204" pitchFamily="34" charset="0"/>
              </a:rPr>
            </a:br>
            <a:r>
              <a:rPr lang="ru-RU" sz="1600" i="1" dirty="0" smtClean="0">
                <a:latin typeface="Century Gothic" panose="020B0502020202020204" pitchFamily="34" charset="0"/>
              </a:rPr>
              <a:t>России </a:t>
            </a:r>
            <a:r>
              <a:rPr lang="ru-RU" sz="1600" i="1" dirty="0">
                <a:latin typeface="Century Gothic" panose="020B0502020202020204" pitchFamily="34" charset="0"/>
              </a:rPr>
              <a:t>и за рубежом ученые и практики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latin typeface="Century Gothic" panose="020B0502020202020204" pitchFamily="34" charset="0"/>
              </a:rPr>
              <a:t>возможность </a:t>
            </a:r>
            <a:r>
              <a:rPr lang="ru-RU" sz="1600" i="1" dirty="0">
                <a:latin typeface="Century Gothic" panose="020B0502020202020204" pitchFamily="34" charset="0"/>
              </a:rPr>
              <a:t>пройти стажировки в России </a:t>
            </a:r>
            <a:r>
              <a:rPr lang="ru-RU" sz="1600" i="1" dirty="0" smtClean="0"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latin typeface="Century Gothic" panose="020B0502020202020204" pitchFamily="34" charset="0"/>
              </a:rPr>
            </a:br>
            <a:r>
              <a:rPr lang="ru-RU" sz="1600" i="1" dirty="0" smtClean="0">
                <a:latin typeface="Century Gothic" panose="020B0502020202020204" pitchFamily="34" charset="0"/>
              </a:rPr>
              <a:t>и </a:t>
            </a:r>
            <a:r>
              <a:rPr lang="ru-RU" sz="1600" i="1" dirty="0">
                <a:latin typeface="Century Gothic" panose="020B0502020202020204" pitchFamily="34" charset="0"/>
              </a:rPr>
              <a:t>за рубежом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600" i="1" dirty="0">
              <a:latin typeface="Century Gothic" panose="020B0502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i="1" dirty="0" smtClean="0">
                <a:latin typeface="Century Gothic" panose="020B0502020202020204" pitchFamily="34" charset="0"/>
              </a:rPr>
              <a:t>проведение </a:t>
            </a:r>
            <a:r>
              <a:rPr lang="ru-RU" sz="1600" i="1" dirty="0">
                <a:latin typeface="Century Gothic" panose="020B0502020202020204" pitchFamily="34" charset="0"/>
              </a:rPr>
              <a:t>научно-исследовательских </a:t>
            </a:r>
            <a:r>
              <a:rPr lang="ru-RU" sz="1600" i="1" dirty="0" smtClean="0"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latin typeface="Century Gothic" panose="020B0502020202020204" pitchFamily="34" charset="0"/>
              </a:rPr>
            </a:br>
            <a:r>
              <a:rPr lang="ru-RU" sz="1600" i="1" dirty="0" smtClean="0">
                <a:latin typeface="Century Gothic" panose="020B0502020202020204" pitchFamily="34" charset="0"/>
              </a:rPr>
              <a:t>проектов </a:t>
            </a:r>
            <a:r>
              <a:rPr lang="ru-RU" sz="1600" i="1" dirty="0">
                <a:latin typeface="Century Gothic" panose="020B0502020202020204" pitchFamily="34" charset="0"/>
              </a:rPr>
              <a:t>по заказам коммерческих </a:t>
            </a:r>
            <a:r>
              <a:rPr lang="ru-RU" sz="1600" i="1" dirty="0" smtClean="0">
                <a:latin typeface="Century Gothic" panose="020B0502020202020204" pitchFamily="34" charset="0"/>
              </a:rPr>
              <a:t/>
            </a:r>
            <a:br>
              <a:rPr lang="ru-RU" sz="1600" i="1" dirty="0" smtClean="0">
                <a:latin typeface="Century Gothic" panose="020B0502020202020204" pitchFamily="34" charset="0"/>
              </a:rPr>
            </a:br>
            <a:r>
              <a:rPr lang="ru-RU" sz="1600" i="1" dirty="0" smtClean="0">
                <a:latin typeface="Century Gothic" panose="020B0502020202020204" pitchFamily="34" charset="0"/>
              </a:rPr>
              <a:t>предприятий</a:t>
            </a:r>
            <a:endParaRPr lang="ru-RU" sz="1600" i="1" dirty="0">
              <a:latin typeface="Century Gothic" panose="020B0502020202020204" pitchFamily="34" charset="0"/>
            </a:endParaRPr>
          </a:p>
          <a:p>
            <a:endParaRPr lang="ru-RU" sz="1600" i="1" dirty="0">
              <a:latin typeface="Century Gothic" panose="020B0502020202020204" pitchFamily="34" charset="0"/>
            </a:endParaRPr>
          </a:p>
        </p:txBody>
      </p:sp>
      <p:pic>
        <p:nvPicPr>
          <p:cNvPr id="8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496297" y="157878"/>
            <a:ext cx="1436597" cy="392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96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3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8429" y="2276872"/>
            <a:ext cx="41152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000" b="1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КОНТАКТЫ:</a:t>
            </a:r>
          </a:p>
          <a:p>
            <a:pPr algn="ctr">
              <a:spcBef>
                <a:spcPct val="0"/>
              </a:spcBef>
            </a:pP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lvl="1" algn="ctr"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Тел. +7(812) </a:t>
            </a:r>
            <a:r>
              <a:rPr lang="ru-RU" alt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570-55-76</a:t>
            </a:r>
            <a:endParaRPr lang="ru-RU" altLang="ru-RU" sz="20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marL="0" lvl="1" algn="ctr">
              <a:spcBef>
                <a:spcPct val="0"/>
              </a:spcBef>
            </a:pP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e-mail: priemka</a:t>
            </a:r>
            <a:r>
              <a:rPr lang="en-US" altLang="ru-RU" sz="2000" dirty="0">
                <a:solidFill>
                  <a:schemeClr val="bg1"/>
                </a:solidFill>
                <a:latin typeface="Century Gothic" panose="020B0502020202020204" pitchFamily="34" charset="0"/>
                <a:hlinkClick r:id="rId2"/>
              </a:rPr>
              <a:t>@ibispb.ru</a:t>
            </a:r>
            <a:endParaRPr lang="en-US" alt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lvl="1" algn="ctr">
              <a:spcBef>
                <a:spcPct val="0"/>
              </a:spcBef>
            </a:pP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адрес: </a:t>
            </a:r>
            <a:r>
              <a:rPr lang="ru-RU" alt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Санкт-Петербург,</a:t>
            </a:r>
            <a:br>
              <a:rPr lang="ru-RU" alt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ул</a:t>
            </a: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 Малая Садовая д.6, </a:t>
            </a:r>
            <a:r>
              <a:rPr lang="ru-RU" altLang="ru-RU" sz="2000" dirty="0" err="1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каб</a:t>
            </a:r>
            <a:r>
              <a:rPr lang="ru-RU" altLang="ru-RU" sz="2000" dirty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. </a:t>
            </a:r>
            <a:r>
              <a:rPr lang="ru-RU" altLang="ru-RU" sz="2000" dirty="0" smtClean="0">
                <a:solidFill>
                  <a:schemeClr val="bg1"/>
                </a:solidFill>
                <a:latin typeface="Century Gothic" panose="020B0502020202020204" pitchFamily="34" charset="0"/>
                <a:cs typeface="Times New Roman" pitchFamily="18" charset="0"/>
              </a:rPr>
              <a:t>26</a:t>
            </a:r>
            <a:endParaRPr lang="en-US" altLang="ru-RU" sz="2000" dirty="0">
              <a:solidFill>
                <a:schemeClr val="bg1"/>
              </a:solidFill>
              <a:latin typeface="Century Gothic" panose="020B0502020202020204" pitchFamily="34" charset="0"/>
              <a:cs typeface="Times New Roman" pitchFamily="18" charset="0"/>
            </a:endParaRPr>
          </a:p>
        </p:txBody>
      </p:sp>
      <p:pic>
        <p:nvPicPr>
          <p:cNvPr id="5" name="Picture 5" descr="http://qrcoder.ru/code/?https%3A%2F%2Fwww.ibispb.ru%2F&amp;4&amp;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 t="5828" r="3861" b="5512"/>
          <a:stretch/>
        </p:blipFill>
        <p:spPr bwMode="auto">
          <a:xfrm>
            <a:off x="1912365" y="5013176"/>
            <a:ext cx="960858" cy="932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013176"/>
            <a:ext cx="1003003" cy="100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1" t="33473" r="18800" b="37359"/>
          <a:stretch/>
        </p:blipFill>
        <p:spPr bwMode="auto">
          <a:xfrm>
            <a:off x="6804248" y="5002735"/>
            <a:ext cx="1015905" cy="100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336"/>
          <a:stretch/>
        </p:blipFill>
        <p:spPr bwMode="auto">
          <a:xfrm>
            <a:off x="1155282" y="5356124"/>
            <a:ext cx="366988" cy="385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https://adonius.club/uploads/posts/2022-01/thumbs/1642251818_26-adonius-club-p-znachok-vk-na-prozrachnom-fone-3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2" t="24184" r="57699" b="23240"/>
          <a:stretch/>
        </p:blipFill>
        <p:spPr bwMode="auto">
          <a:xfrm>
            <a:off x="3464883" y="5356124"/>
            <a:ext cx="475330" cy="4180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" name="Picture 10" descr="C:\Users\amoto\Downloads\2000-b6588f90e3a9337f0d3b81c847af45f2-PhotoRoom.png-PhotoRoom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3" t="15332" r="25376" b="15948"/>
          <a:stretch/>
        </p:blipFill>
        <p:spPr bwMode="auto">
          <a:xfrm>
            <a:off x="5903088" y="5259812"/>
            <a:ext cx="566128" cy="53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38776" y="764704"/>
            <a:ext cx="658802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Ждем вас </a:t>
            </a: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в МБИ имени Анатолия Собчака!</a:t>
            </a:r>
          </a:p>
        </p:txBody>
      </p:sp>
    </p:spTree>
    <p:extLst>
      <p:ext uri="{BB962C8B-B14F-4D97-AF65-F5344CB8AC3E}">
        <p14:creationId xmlns:p14="http://schemas.microsoft.com/office/powerpoint/2010/main" val="39985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1206000" y="15352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ПРЕПОДАВАТЕЛИ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2522" y="1689760"/>
            <a:ext cx="4865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38B"/>
                </a:solidFill>
              </a:rPr>
              <a:t>Алексей Пименов, </a:t>
            </a:r>
            <a:r>
              <a:rPr lang="en-US" sz="2000" b="1" dirty="0">
                <a:solidFill>
                  <a:srgbClr val="00738B"/>
                </a:solidFill>
              </a:rPr>
              <a:t>CFA</a:t>
            </a:r>
            <a:r>
              <a:rPr lang="ru-RU" sz="2000" b="1" dirty="0">
                <a:solidFill>
                  <a:srgbClr val="00738B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37230" y="2092285"/>
            <a:ext cx="4726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Держатель сертификатов Сертифицированного финансового аналитика (</a:t>
            </a:r>
            <a:r>
              <a:rPr lang="en-US" sz="1200" dirty="0">
                <a:latin typeface="Century Gothic" panose="020B0502020202020204" pitchFamily="34" charset="0"/>
              </a:rPr>
              <a:t>CFA </a:t>
            </a:r>
            <a:r>
              <a:rPr lang="ru-RU" sz="1200" dirty="0">
                <a:latin typeface="Century Gothic" panose="020B0502020202020204" pitchFamily="34" charset="0"/>
              </a:rPr>
              <a:t>– </a:t>
            </a:r>
            <a:r>
              <a:rPr lang="en-US" sz="1200" dirty="0">
                <a:latin typeface="Century Gothic" panose="020B0502020202020204" pitchFamily="34" charset="0"/>
              </a:rPr>
              <a:t>certified financial analytic</a:t>
            </a:r>
            <a:r>
              <a:rPr lang="ru-RU" sz="1200" dirty="0">
                <a:latin typeface="Century Gothic" panose="020B0502020202020204" pitchFamily="34" charset="0"/>
              </a:rPr>
              <a:t>) всех трёх уровней. Волонтер </a:t>
            </a:r>
            <a:r>
              <a:rPr lang="en-US" sz="1200" dirty="0">
                <a:latin typeface="Century Gothic" panose="020B0502020202020204" pitchFamily="34" charset="0"/>
              </a:rPr>
              <a:t>CFA Institute </a:t>
            </a:r>
            <a:r>
              <a:rPr lang="ru-RU" sz="1200" dirty="0">
                <a:latin typeface="Century Gothic" panose="020B0502020202020204" pitchFamily="34" charset="0"/>
              </a:rPr>
              <a:t>(</a:t>
            </a:r>
            <a:r>
              <a:rPr lang="en-US" sz="1200" dirty="0">
                <a:latin typeface="Century Gothic" panose="020B0502020202020204" pitchFamily="34" charset="0"/>
              </a:rPr>
              <a:t>Moscow</a:t>
            </a:r>
            <a:r>
              <a:rPr lang="ru-RU" sz="1200" dirty="0">
                <a:latin typeface="Century Gothic" panose="020B0502020202020204" pitchFamily="34" charset="0"/>
              </a:rPr>
              <a:t>). </a:t>
            </a: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Финансовый директор крупного холдинга. </a:t>
            </a: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Ментор студенческих команд Международной финансовой олимпиады </a:t>
            </a:r>
            <a:r>
              <a:rPr lang="en-US" sz="1200" dirty="0">
                <a:latin typeface="Century Gothic" panose="020B0502020202020204" pitchFamily="34" charset="0"/>
              </a:rPr>
              <a:t>CFA Research Challenge</a:t>
            </a:r>
            <a:r>
              <a:rPr lang="ru-RU" sz="1200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Осуществляет подготовку к сдаче экзаменов на получение сертификата </a:t>
            </a:r>
            <a:r>
              <a:rPr lang="en-US" sz="1200" dirty="0">
                <a:latin typeface="Century Gothic" panose="020B0502020202020204" pitchFamily="34" charset="0"/>
              </a:rPr>
              <a:t>CFA</a:t>
            </a:r>
            <a:r>
              <a:rPr lang="ru-RU" sz="12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0" name="Рисунок 9" descr="Изображение выглядит как одежда, человек, Человеческое лицо, Деловой человек&#10;&#10;Автоматически созданное описание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64"/>
          <a:stretch/>
        </p:blipFill>
        <p:spPr bwMode="auto">
          <a:xfrm>
            <a:off x="5652120" y="1340767"/>
            <a:ext cx="3038212" cy="3672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текст, Шрифт, символ, логотип&#10;&#10;Автоматически созданное описание"/>
          <p:cNvPicPr/>
          <p:nvPr/>
        </p:nvPicPr>
        <p:blipFill>
          <a:blip r:embed="rId5"/>
          <a:stretch>
            <a:fillRect/>
          </a:stretch>
        </p:blipFill>
        <p:spPr>
          <a:xfrm>
            <a:off x="5384039" y="5099173"/>
            <a:ext cx="3338982" cy="152446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522" y="4437112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100" i="1" dirty="0">
                <a:latin typeface="Century Gothic" panose="020B0502020202020204" pitchFamily="34" charset="0"/>
              </a:rPr>
              <a:t>Московский институт Сертифицированного финансового аналитика (</a:t>
            </a:r>
            <a:r>
              <a:rPr lang="en-US" sz="1100" i="1" dirty="0">
                <a:latin typeface="Century Gothic" panose="020B0502020202020204" pitchFamily="34" charset="0"/>
              </a:rPr>
              <a:t>CFA</a:t>
            </a:r>
            <a:r>
              <a:rPr lang="ru-RU" sz="1100" i="1" dirty="0">
                <a:latin typeface="Century Gothic" panose="020B0502020202020204" pitchFamily="34" charset="0"/>
              </a:rPr>
              <a:t>), </a:t>
            </a:r>
            <a:r>
              <a:rPr lang="en-US" sz="1100" i="1" dirty="0">
                <a:latin typeface="Century Gothic" panose="020B0502020202020204" pitchFamily="34" charset="0"/>
              </a:rPr>
              <a:t>CFA Association Russia</a:t>
            </a:r>
            <a:r>
              <a:rPr lang="ru-RU" sz="1100" i="1" dirty="0">
                <a:latin typeface="Century Gothic" panose="020B0502020202020204" pitchFamily="34" charset="0"/>
              </a:rPr>
              <a:t>. Полные </a:t>
            </a:r>
            <a:r>
              <a:rPr lang="ru-RU" sz="1100" i="1" dirty="0" err="1">
                <a:latin typeface="Century Gothic" panose="020B0502020202020204" pitchFamily="34" charset="0"/>
              </a:rPr>
              <a:t>чартхолдеры</a:t>
            </a:r>
            <a:r>
              <a:rPr lang="ru-RU" sz="1100" i="1" dirty="0">
                <a:latin typeface="Century Gothic" panose="020B0502020202020204" pitchFamily="34" charset="0"/>
              </a:rPr>
              <a:t> </a:t>
            </a:r>
            <a:r>
              <a:rPr lang="en-US" sz="1100" i="1" dirty="0">
                <a:latin typeface="Century Gothic" panose="020B0502020202020204" pitchFamily="34" charset="0"/>
              </a:rPr>
              <a:t>CFA</a:t>
            </a:r>
            <a:r>
              <a:rPr lang="ru-RU" sz="1100" i="1" dirty="0">
                <a:latin typeface="Century Gothic" panose="020B0502020202020204" pitchFamily="34" charset="0"/>
              </a:rPr>
              <a:t>, лучшие финансисты-практики ведущих финансовых организаций России ведут семинары на магистерской программе </a:t>
            </a:r>
            <a:r>
              <a:rPr lang="en-US" sz="1100" i="1" dirty="0">
                <a:latin typeface="Century Gothic" panose="020B0502020202020204" pitchFamily="34" charset="0"/>
              </a:rPr>
              <a:t>CFA</a:t>
            </a:r>
            <a:r>
              <a:rPr lang="ru-RU" sz="1100" i="1" dirty="0">
                <a:latin typeface="Century Gothic" panose="020B0502020202020204" pitchFamily="34" charset="0"/>
              </a:rPr>
              <a:t>, используя примеры из своей практики, демонстрируя решение многочисленных финансовых загадок на богатых примерах многочисленных кейсов из своей профессиональной жизни. </a:t>
            </a:r>
          </a:p>
          <a:p>
            <a:pPr algn="just"/>
            <a:r>
              <a:rPr lang="ru-RU" sz="1100" i="1" dirty="0"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ru-RU" sz="1100" i="1" dirty="0">
                <a:latin typeface="Century Gothic" panose="020B0502020202020204" pitchFamily="34" charset="0"/>
              </a:rPr>
              <a:t> </a:t>
            </a:r>
            <a:r>
              <a:rPr lang="ru-RU" sz="1100" i="1" dirty="0" smtClean="0">
                <a:latin typeface="Century Gothic" panose="020B0502020202020204" pitchFamily="34" charset="0"/>
              </a:rPr>
              <a:t>Студенты </a:t>
            </a:r>
            <a:r>
              <a:rPr lang="ru-RU" sz="1100" i="1" dirty="0">
                <a:latin typeface="Century Gothic" panose="020B0502020202020204" pitchFamily="34" charset="0"/>
              </a:rPr>
              <a:t>проходят практику у партнеров программы, и получают лучшие примеры применения полученных в процессе учебы знаний из области финансов и психологии.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42522" y="3964994"/>
            <a:ext cx="4865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738B"/>
                </a:solidFill>
              </a:rPr>
              <a:t>Партнер программы:</a:t>
            </a:r>
            <a:endParaRPr lang="ru-RU" sz="2000" b="1" dirty="0">
              <a:solidFill>
                <a:srgbClr val="0073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00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534872" y="169476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ПРОГРАММЕ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9" name="Прямоугольник 5"/>
          <p:cNvSpPr>
            <a:spLocks noChangeArrowheads="1"/>
          </p:cNvSpPr>
          <p:nvPr/>
        </p:nvSpPr>
        <p:spPr bwMode="auto">
          <a:xfrm>
            <a:off x="539550" y="1196752"/>
            <a:ext cx="792088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400" dirty="0">
                <a:solidFill>
                  <a:srgbClr val="00738B"/>
                </a:solidFill>
                <a:latin typeface="Century Gothic" panose="020B0502020202020204" pitchFamily="34" charset="0"/>
                <a:cs typeface="Times New Roman" pitchFamily="18" charset="0"/>
              </a:rPr>
              <a:t>Цель программы: </a:t>
            </a:r>
            <a:endParaRPr lang="ru-RU" altLang="ru-RU" sz="1400" dirty="0" smtClean="0">
              <a:solidFill>
                <a:srgbClr val="00738B"/>
              </a:solidFill>
              <a:latin typeface="Century Gothic" panose="020B0502020202020204" pitchFamily="34" charset="0"/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SzTx/>
              <a:buFontTx/>
              <a:buNone/>
            </a:pPr>
            <a:r>
              <a:rPr lang="ru-RU" altLang="ru-RU" sz="1200" dirty="0">
                <a:latin typeface="Century Gothic" panose="020B0502020202020204" pitchFamily="34" charset="0"/>
                <a:cs typeface="Times New Roman" pitchFamily="18" charset="0"/>
              </a:rPr>
              <a:t>наделить будущих магистров глубокими системными знаниями и компетенциями в области экономики, финансов и психологии, финансового управления бизнесом с помощью современного инструментария поведенческих финансов и передовых финансовых практик, технологий информационной поддержки финансовых решений, финансовых измерений, формализации и моделирования корпоративной финансовой стратегии для эффективного решения профессиональных задач.</a:t>
            </a:r>
          </a:p>
        </p:txBody>
      </p:sp>
      <p:sp>
        <p:nvSpPr>
          <p:cNvPr id="10" name="Прямоугольник 5"/>
          <p:cNvSpPr>
            <a:spLocks noChangeArrowheads="1"/>
          </p:cNvSpPr>
          <p:nvPr/>
        </p:nvSpPr>
        <p:spPr bwMode="auto">
          <a:xfrm>
            <a:off x="573352" y="2780928"/>
            <a:ext cx="7920880" cy="38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fontAlgn="ctr">
              <a:spcBef>
                <a:spcPts val="0"/>
              </a:spcBef>
              <a:buNone/>
            </a:pPr>
            <a:r>
              <a:rPr lang="ru-RU" sz="1400" dirty="0">
                <a:solidFill>
                  <a:srgbClr val="00738B"/>
                </a:solidFill>
                <a:latin typeface="Century Gothic" panose="020B0502020202020204" pitchFamily="34" charset="0"/>
              </a:rPr>
              <a:t>Преимущества </a:t>
            </a:r>
            <a:r>
              <a:rPr lang="ru-RU" sz="1400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программы:</a:t>
            </a:r>
            <a:endParaRPr lang="ru-RU" sz="1400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1" i="1" dirty="0" smtClean="0">
                <a:latin typeface="Century Gothic" panose="020B0502020202020204" pitchFamily="34" charset="0"/>
              </a:rPr>
              <a:t>Престиж. </a:t>
            </a:r>
            <a:r>
              <a:rPr lang="ru-RU" sz="1200" dirty="0" smtClean="0">
                <a:latin typeface="Century Gothic" panose="020B0502020202020204" pitchFamily="34" charset="0"/>
              </a:rPr>
              <a:t>Вы </a:t>
            </a:r>
            <a:r>
              <a:rPr lang="ru-RU" sz="1200" dirty="0">
                <a:latin typeface="Century Gothic" panose="020B0502020202020204" pitchFamily="34" charset="0"/>
              </a:rPr>
              <a:t>получите престижную и востребованную профессию от лучших, международно-признанных специалистов в сфере финансов по новому прорывному направлению – психология в финансах! Поведенческие финансы – ключ к решению финансовых загадок современности, средство эффективного достижения целей управления финансами корпорации и частных лиц.</a:t>
            </a: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200" b="1" i="1" dirty="0">
              <a:latin typeface="Century Gothic" panose="020B0502020202020204" pitchFamily="34" charset="0"/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1" i="1" dirty="0" smtClean="0">
                <a:latin typeface="Century Gothic" panose="020B0502020202020204" pitchFamily="34" charset="0"/>
              </a:rPr>
              <a:t>Финансовые </a:t>
            </a:r>
            <a:r>
              <a:rPr lang="ru-RU" sz="1200" b="1" i="1" dirty="0">
                <a:latin typeface="Century Gothic" panose="020B0502020202020204" pitchFamily="34" charset="0"/>
              </a:rPr>
              <a:t>знания, </a:t>
            </a:r>
            <a:r>
              <a:rPr lang="ru-RU" sz="1200" dirty="0">
                <a:latin typeface="Century Gothic" panose="020B0502020202020204" pitchFamily="34" charset="0"/>
              </a:rPr>
              <a:t>соответствующие высоким международным стандартам </a:t>
            </a:r>
            <a:r>
              <a:rPr lang="en-US" sz="1200" dirty="0">
                <a:latin typeface="Century Gothic" panose="020B0502020202020204" pitchFamily="34" charset="0"/>
              </a:rPr>
              <a:t>CFA</a:t>
            </a:r>
            <a:r>
              <a:rPr lang="ru-RU" sz="1200" dirty="0">
                <a:latin typeface="Century Gothic" panose="020B0502020202020204" pitchFamily="34" charset="0"/>
              </a:rPr>
              <a:t>, и знания по психологии. Огромный объём практических кейсов из мира финансов и психологии финансов. Фундаментальный багаж техник по работе с лучшими информационно-аналитическими системами Востока и Запада, которые используются в профессиональной деятельности всеми финансовыми аналитиками в мире. Стоимость предоставляемой студентами в процессе обучения литературы и раздаточных учебных материалов превышает стоимость обучения, оплаченную студентами за два года. Вы будете обеспечены сотнями шаблонов финансовых моделей в </a:t>
            </a:r>
            <a:r>
              <a:rPr lang="ru-RU" sz="1200" dirty="0" err="1">
                <a:latin typeface="Century Gothic" panose="020B0502020202020204" pitchFamily="34" charset="0"/>
              </a:rPr>
              <a:t>Экселе</a:t>
            </a:r>
            <a:r>
              <a:rPr lang="ru-RU" sz="1200" dirty="0">
                <a:latin typeface="Century Gothic" panose="020B0502020202020204" pitchFamily="34" charset="0"/>
              </a:rPr>
              <a:t> по всем сферам деятельности финансиста на современных рынках капитала.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265113" indent="-265113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1200" b="1" i="1" dirty="0" err="1" smtClean="0">
                <a:latin typeface="Century Gothic" panose="020B0502020202020204" pitchFamily="34" charset="0"/>
              </a:rPr>
              <a:t>Best</a:t>
            </a:r>
            <a:r>
              <a:rPr lang="ru-RU" sz="1200" b="1" i="1" dirty="0" smtClean="0">
                <a:latin typeface="Century Gothic" panose="020B0502020202020204" pitchFamily="34" charset="0"/>
              </a:rPr>
              <a:t> </a:t>
            </a:r>
            <a:r>
              <a:rPr lang="ru-RU" sz="1200" b="1" i="1" dirty="0" err="1">
                <a:latin typeface="Century Gothic" panose="020B0502020202020204" pitchFamily="34" charset="0"/>
              </a:rPr>
              <a:t>practice</a:t>
            </a:r>
            <a:r>
              <a:rPr lang="ru-RU" sz="1200" b="1" i="1" dirty="0">
                <a:latin typeface="Century Gothic" panose="020B0502020202020204" pitchFamily="34" charset="0"/>
              </a:rPr>
              <a:t> от лучших финансистов и </a:t>
            </a:r>
            <a:r>
              <a:rPr lang="ru-RU" sz="1200" b="1" i="1" dirty="0" smtClean="0">
                <a:latin typeface="Century Gothic" panose="020B0502020202020204" pitchFamily="34" charset="0"/>
              </a:rPr>
              <a:t>психологов. </a:t>
            </a:r>
            <a:r>
              <a:rPr lang="ru-RU" sz="1200" dirty="0" smtClean="0">
                <a:latin typeface="Century Gothic" panose="020B0502020202020204" pitchFamily="34" charset="0"/>
              </a:rPr>
              <a:t>Часть </a:t>
            </a:r>
            <a:r>
              <a:rPr lang="ru-RU" sz="1200" dirty="0">
                <a:latin typeface="Century Gothic" panose="020B0502020202020204" pitchFamily="34" charset="0"/>
              </a:rPr>
              <a:t>профильных дисциплин ведут специалисты-практики финансового бизнеса и психологического консультирования. Использование реальных бизнес-кейсов в процессе обучения. </a:t>
            </a:r>
          </a:p>
        </p:txBody>
      </p:sp>
    </p:spTree>
    <p:extLst>
      <p:ext uri="{BB962C8B-B14F-4D97-AF65-F5344CB8AC3E}">
        <p14:creationId xmlns:p14="http://schemas.microsoft.com/office/powerpoint/2010/main" val="1950131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534872" y="169476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О ПРОГРАММЕ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1988840"/>
            <a:ext cx="184731" cy="369332"/>
          </a:xfrm>
          <a:prstGeom prst="rect">
            <a:avLst/>
          </a:prstGeom>
          <a:noFill/>
        </p:spPr>
        <p:txBody>
          <a:bodyPr wrap="none" numCol="2" rtlCol="0">
            <a:spAutoFit/>
          </a:bodyPr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F295F809-26C1-4B45-8A34-F571D845AA6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6"/>
          <a:stretch/>
        </p:blipFill>
        <p:spPr>
          <a:xfrm>
            <a:off x="5940152" y="2978513"/>
            <a:ext cx="3203848" cy="386429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11560" y="1420547"/>
            <a:ext cx="7992888" cy="5447645"/>
          </a:xfrm>
          <a:prstGeom prst="rect">
            <a:avLst/>
          </a:prstGeom>
        </p:spPr>
        <p:txBody>
          <a:bodyPr wrap="square" numCol="2" spcCol="396000">
            <a:spAutoFit/>
          </a:bodyPr>
          <a:lstStyle/>
          <a:p>
            <a:pPr algn="ctr"/>
            <a:r>
              <a:rPr lang="ru-RU" dirty="0">
                <a:solidFill>
                  <a:srgbClr val="00738B"/>
                </a:solidFill>
                <a:latin typeface="Century Gothic" panose="020B0502020202020204" pitchFamily="34" charset="0"/>
              </a:rPr>
              <a:t>Выпускник программы </a:t>
            </a:r>
            <a:endParaRPr lang="ru-RU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может </a:t>
            </a:r>
            <a:r>
              <a:rPr lang="ru-RU" dirty="0">
                <a:solidFill>
                  <a:srgbClr val="00738B"/>
                </a:solidFill>
                <a:latin typeface="Century Gothic" panose="020B0502020202020204" pitchFamily="34" charset="0"/>
              </a:rPr>
              <a:t>работать </a:t>
            </a:r>
            <a:endParaRPr lang="ru-RU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algn="just"/>
            <a:endParaRPr lang="ru-RU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успешным </a:t>
            </a:r>
            <a:r>
              <a:rPr lang="ru-RU" sz="1200" dirty="0">
                <a:latin typeface="Century Gothic" panose="020B0502020202020204" pitchFamily="34" charset="0"/>
              </a:rPr>
              <a:t>финансовым аналитиком,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финансовым </a:t>
            </a:r>
            <a:r>
              <a:rPr lang="ru-RU" sz="1200" dirty="0">
                <a:latin typeface="Century Gothic" panose="020B0502020202020204" pitchFamily="34" charset="0"/>
              </a:rPr>
              <a:t>консультантом, который сможет помочь решить своему клиенту не только финансовые проблемы, но и связанные с финансами психологические проблемы на личностном уровне и на уровне управления финансами публичной или частной компании,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психологом </a:t>
            </a:r>
            <a:r>
              <a:rPr lang="ru-RU" sz="1200" dirty="0">
                <a:latin typeface="Century Gothic" panose="020B0502020202020204" pitchFamily="34" charset="0"/>
              </a:rPr>
              <a:t>- консультантом в сфере финансов;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маркетологом </a:t>
            </a:r>
            <a:r>
              <a:rPr lang="ru-RU" sz="1200" dirty="0">
                <a:latin typeface="Century Gothic" panose="020B0502020202020204" pitchFamily="34" charset="0"/>
              </a:rPr>
              <a:t>по продвижению финансовых продуктов;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маркетологом-аналитиком </a:t>
            </a:r>
            <a:r>
              <a:rPr lang="ru-RU" sz="1200" dirty="0">
                <a:latin typeface="Century Gothic" panose="020B0502020202020204" pitchFamily="34" charset="0"/>
              </a:rPr>
              <a:t>в финансовой сфере;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руководителем </a:t>
            </a:r>
            <a:r>
              <a:rPr lang="ru-RU" sz="1200" dirty="0">
                <a:latin typeface="Century Gothic" panose="020B0502020202020204" pitchFamily="34" charset="0"/>
              </a:rPr>
              <a:t>рекламных агентств на </a:t>
            </a:r>
            <a:r>
              <a:rPr lang="ru-RU" sz="1200" dirty="0" smtClean="0">
                <a:latin typeface="Century Gothic" panose="020B0502020202020204" pitchFamily="34" charset="0"/>
              </a:rPr>
              <a:t>финансовых </a:t>
            </a:r>
            <a:r>
              <a:rPr lang="ru-RU" sz="1200" dirty="0">
                <a:latin typeface="Century Gothic" panose="020B0502020202020204" pitchFamily="34" charset="0"/>
              </a:rPr>
              <a:t>рынках.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ru-RU" sz="1200" dirty="0">
              <a:latin typeface="Century Gothic" panose="020B0502020202020204" pitchFamily="34" charset="0"/>
            </a:endParaRPr>
          </a:p>
          <a:p>
            <a:pPr algn="ctr"/>
            <a:r>
              <a:rPr lang="ru-RU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В </a:t>
            </a:r>
            <a:r>
              <a:rPr lang="ru-RU" dirty="0">
                <a:solidFill>
                  <a:srgbClr val="00738B"/>
                </a:solidFill>
                <a:latin typeface="Century Gothic" panose="020B0502020202020204" pitchFamily="34" charset="0"/>
              </a:rPr>
              <a:t>процессе учёбы магистранты </a:t>
            </a:r>
            <a:r>
              <a:rPr lang="ru-RU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получают</a:t>
            </a:r>
          </a:p>
          <a:p>
            <a:pPr algn="just"/>
            <a:endParaRPr lang="ru-RU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фундаментальные </a:t>
            </a:r>
            <a:r>
              <a:rPr lang="ru-RU" sz="1200" dirty="0">
                <a:latin typeface="Century Gothic" panose="020B0502020202020204" pitchFamily="34" charset="0"/>
              </a:rPr>
              <a:t>знания по финансам, соответствующие мировым стандартам CFA,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знания </a:t>
            </a:r>
            <a:r>
              <a:rPr lang="ru-RU" sz="1200" dirty="0">
                <a:latin typeface="Century Gothic" panose="020B0502020202020204" pitchFamily="34" charset="0"/>
              </a:rPr>
              <a:t>по психологии участников финансовых рынков,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навыки </a:t>
            </a:r>
            <a:r>
              <a:rPr lang="ru-RU" sz="1200" dirty="0">
                <a:latin typeface="Century Gothic" panose="020B0502020202020204" pitchFamily="34" charset="0"/>
              </a:rPr>
              <a:t>по использованию современных информационно-аналитических систем мирового уровня </a:t>
            </a:r>
            <a:r>
              <a:rPr lang="ru-RU" sz="1200" dirty="0" err="1">
                <a:latin typeface="Century Gothic" panose="020B0502020202020204" pitchFamily="34" charset="0"/>
              </a:rPr>
              <a:t>Win.D</a:t>
            </a:r>
            <a:r>
              <a:rPr lang="ru-RU" sz="1200" dirty="0">
                <a:latin typeface="Century Gothic" panose="020B0502020202020204" pitchFamily="34" charset="0"/>
              </a:rPr>
              <a:t> (Китай), </a:t>
            </a:r>
            <a:r>
              <a:rPr lang="ru-RU" sz="1200" dirty="0" err="1">
                <a:latin typeface="Century Gothic" panose="020B0502020202020204" pitchFamily="34" charset="0"/>
              </a:rPr>
              <a:t>Baha</a:t>
            </a:r>
            <a:r>
              <a:rPr lang="ru-RU" sz="1200" dirty="0">
                <a:latin typeface="Century Gothic" panose="020B0502020202020204" pitchFamily="34" charset="0"/>
              </a:rPr>
              <a:t> (Австрия), </a:t>
            </a:r>
            <a:r>
              <a:rPr lang="ru-RU" sz="1200" dirty="0" err="1">
                <a:latin typeface="Century Gothic" panose="020B0502020202020204" pitchFamily="34" charset="0"/>
              </a:rPr>
              <a:t>Bloomberg</a:t>
            </a:r>
            <a:r>
              <a:rPr lang="ru-RU" sz="1200" dirty="0">
                <a:latin typeface="Century Gothic" panose="020B0502020202020204" pitchFamily="34" charset="0"/>
              </a:rPr>
              <a:t> (США) и </a:t>
            </a:r>
            <a:r>
              <a:rPr lang="ru-RU" sz="1200" dirty="0" err="1">
                <a:latin typeface="Century Gothic" panose="020B0502020202020204" pitchFamily="34" charset="0"/>
              </a:rPr>
              <a:t>Refinitiv</a:t>
            </a:r>
            <a:r>
              <a:rPr lang="ru-RU" sz="1200" dirty="0">
                <a:latin typeface="Century Gothic" panose="020B0502020202020204" pitchFamily="34" charset="0"/>
              </a:rPr>
              <a:t> (Великобритания), с подготовкой к получению профессионального сертификата,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навыки </a:t>
            </a:r>
            <a:r>
              <a:rPr lang="ru-RU" sz="1200" dirty="0">
                <a:latin typeface="Century Gothic" panose="020B0502020202020204" pitchFamily="34" charset="0"/>
              </a:rPr>
              <a:t>анализа </a:t>
            </a:r>
            <a:r>
              <a:rPr lang="en-US" sz="1200" dirty="0">
                <a:latin typeface="Century Gothic" panose="020B0502020202020204" pitchFamily="34" charset="0"/>
              </a:rPr>
              <a:t>BIG DATA </a:t>
            </a:r>
            <a:r>
              <a:rPr lang="ru-RU" sz="1200" dirty="0">
                <a:latin typeface="Century Gothic" panose="020B0502020202020204" pitchFamily="34" charset="0"/>
              </a:rPr>
              <a:t>на основе </a:t>
            </a:r>
            <a:r>
              <a:rPr lang="en-US" sz="1200" dirty="0">
                <a:latin typeface="Century Gothic" panose="020B0502020202020204" pitchFamily="34" charset="0"/>
              </a:rPr>
              <a:t>AI</a:t>
            </a:r>
            <a:r>
              <a:rPr lang="ru-RU" sz="1200" dirty="0">
                <a:latin typeface="Century Gothic" panose="020B0502020202020204" pitchFamily="34" charset="0"/>
              </a:rPr>
              <a:t>, последних технологий машинного обучения,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latin typeface="Century Gothic" panose="020B0502020202020204" pitchFamily="34" charset="0"/>
              </a:rPr>
              <a:t>семинары </a:t>
            </a:r>
            <a:r>
              <a:rPr lang="ru-RU" sz="1200" dirty="0">
                <a:latin typeface="Century Gothic" panose="020B0502020202020204" pitchFamily="34" charset="0"/>
              </a:rPr>
              <a:t>по профильным дисциплинам ведут действующие эксперты из финансового бизнеса, в процессе обучения используются реальные бизнес-кейсы.</a:t>
            </a:r>
          </a:p>
        </p:txBody>
      </p:sp>
    </p:spTree>
    <p:extLst>
      <p:ext uri="{BB962C8B-B14F-4D97-AF65-F5344CB8AC3E}">
        <p14:creationId xmlns:p14="http://schemas.microsoft.com/office/powerpoint/2010/main" val="318056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554110" y="169476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39550" y="1196752"/>
            <a:ext cx="7920880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fontAlgn="ctr">
              <a:spcBef>
                <a:spcPts val="0"/>
              </a:spcBef>
            </a:pPr>
            <a:r>
              <a:rPr lang="ru-RU" sz="14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Поведенческие финансы</a:t>
            </a:r>
            <a:r>
              <a:rPr lang="ru-RU" sz="1200" dirty="0">
                <a:latin typeface="Century Gothic" panose="020B0502020202020204" pitchFamily="34" charset="0"/>
              </a:rPr>
              <a:t>.</a:t>
            </a:r>
            <a:br>
              <a:rPr lang="ru-RU" sz="1200" dirty="0">
                <a:latin typeface="Century Gothic" panose="020B0502020202020204" pitchFamily="34" charset="0"/>
              </a:rPr>
            </a:br>
            <a:r>
              <a:rPr lang="ru-RU" sz="1200" dirty="0">
                <a:latin typeface="Century Gothic" panose="020B0502020202020204" pitchFamily="34" charset="0"/>
              </a:rPr>
              <a:t>Основы зарождения поведенческих финансов, отличия от традиционных финансов, Теоретические основы поведенческих финансов: теория перспектив, теория поведенческого ценообразования, поведенческая портфельная теория, поведенческие финансы домашних хозяйств, глобальные поведенческие финансы</a:t>
            </a:r>
            <a:r>
              <a:rPr lang="ru-RU" sz="1200" dirty="0" smtClean="0">
                <a:latin typeface="Century Gothic" panose="020B0502020202020204" pitchFamily="34" charset="0"/>
              </a:rPr>
              <a:t>. Дисциплина </a:t>
            </a:r>
            <a:r>
              <a:rPr lang="ru-RU" sz="1200" dirty="0">
                <a:latin typeface="Century Gothic" panose="020B0502020202020204" pitchFamily="34" charset="0"/>
              </a:rPr>
              <a:t>имеет </a:t>
            </a:r>
            <a:r>
              <a:rPr lang="ru-RU" sz="1200" dirty="0" err="1">
                <a:latin typeface="Century Gothic" panose="020B0502020202020204" pitchFamily="34" charset="0"/>
              </a:rPr>
              <a:t>кейсо</a:t>
            </a:r>
            <a:r>
              <a:rPr lang="ru-RU" sz="1200" dirty="0">
                <a:latin typeface="Century Gothic" panose="020B0502020202020204" pitchFamily="34" charset="0"/>
              </a:rPr>
              <a:t>-ориентированную направленность. Материал дисциплины тесно интегрирован с социальными сетями и </a:t>
            </a:r>
            <a:r>
              <a:rPr lang="ru-RU" sz="1200" dirty="0" err="1">
                <a:latin typeface="Century Gothic" panose="020B0502020202020204" pitchFamily="34" charset="0"/>
              </a:rPr>
              <a:t>видеохостингом</a:t>
            </a:r>
            <a:r>
              <a:rPr lang="ru-RU" sz="1200" dirty="0">
                <a:latin typeface="Century Gothic" panose="020B0502020202020204" pitchFamily="34" charset="0"/>
              </a:rPr>
              <a:t>. Преподавание по дисциплине происходит в интерактивной форме.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  <a:buNone/>
            </a:pPr>
            <a:endParaRPr lang="ru-RU" sz="1200" dirty="0"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Поведенческие </a:t>
            </a:r>
            <a:r>
              <a:rPr lang="ru-RU" sz="14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корпоративные </a:t>
            </a: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финансы. </a:t>
            </a:r>
          </a:p>
          <a:p>
            <a:pPr fontAlgn="ctr">
              <a:spcBef>
                <a:spcPts val="0"/>
              </a:spcBef>
              <a:buNone/>
            </a:pPr>
            <a:r>
              <a:rPr lang="ru-RU" sz="1200" dirty="0" smtClean="0">
                <a:latin typeface="Century Gothic" panose="020B0502020202020204" pitchFamily="34" charset="0"/>
              </a:rPr>
              <a:t>Основы </a:t>
            </a:r>
            <a:r>
              <a:rPr lang="ru-RU" sz="1200" dirty="0">
                <a:latin typeface="Century Gothic" panose="020B0502020202020204" pitchFamily="34" charset="0"/>
              </a:rPr>
              <a:t>поведения организаций (</a:t>
            </a:r>
            <a:r>
              <a:rPr lang="ru-RU" sz="1200" dirty="0" err="1">
                <a:latin typeface="Century Gothic" panose="020B0502020202020204" pitchFamily="34" charset="0"/>
              </a:rPr>
              <a:t>organizational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behavioral</a:t>
            </a:r>
            <a:r>
              <a:rPr lang="ru-RU" sz="1200" dirty="0">
                <a:latin typeface="Century Gothic" panose="020B0502020202020204" pitchFamily="34" charset="0"/>
              </a:rPr>
              <a:t>), Современная трактовка поведенческих корпоративных финансов. Систематические отклонения от стандартной рациональной модели принятия решений. Отклонения инвестора: Отклонения у менеджеров: Отклонения от стандартного поведения инвестора: Управленческие решения под действием эвристик, влияющие на рынок: эмиссия акций, оплата акциями сделок слияний и поглощений, оплата труда менеджеров </a:t>
            </a:r>
            <a:r>
              <a:rPr lang="ru-RU" sz="1200" dirty="0" smtClean="0">
                <a:latin typeface="Century Gothic" panose="020B0502020202020204" pitchFamily="34" charset="0"/>
              </a:rPr>
              <a:t>акциями.</a:t>
            </a:r>
          </a:p>
          <a:p>
            <a:pPr fontAlgn="ctr">
              <a:spcBef>
                <a:spcPts val="0"/>
              </a:spcBef>
              <a:buNone/>
            </a:pPr>
            <a:endParaRPr lang="ru-RU" sz="1200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Экономическая психология</a:t>
            </a:r>
            <a:r>
              <a:rPr lang="ru-RU" sz="1400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Особенности </a:t>
            </a:r>
            <a:r>
              <a:rPr lang="ru-RU" sz="1200" dirty="0">
                <a:latin typeface="Century Gothic" panose="020B0502020202020204" pitchFamily="34" charset="0"/>
              </a:rPr>
              <a:t>экономического сознания и закономерности экономического взаимодействия людей, групп и общества. Экономическое поведение и психические процессы человека, связанных с производством, распределением, обменом и потреблением товаров и </a:t>
            </a:r>
            <a:r>
              <a:rPr lang="ru-RU" sz="1200" dirty="0" smtClean="0">
                <a:latin typeface="Century Gothic" panose="020B0502020202020204" pitchFamily="34" charset="0"/>
              </a:rPr>
              <a:t>услуг.</a:t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Психологические </a:t>
            </a:r>
            <a:r>
              <a:rPr lang="ru-RU" sz="1200" dirty="0">
                <a:latin typeface="Century Gothic" panose="020B0502020202020204" pitchFamily="34" charset="0"/>
              </a:rPr>
              <a:t>закономерности экономического поведения и взаимодействия между людьми как субъектами экономических отношений. Экономическая социализация. Принятие экономических решений. Психология инвестиционной деятельности. Психология домашних финансов. Психология предпринимательства. Психолого-экономические аспекты правонарушений. Психология занятости и безработицы. Психологические аспекты макроэкономики. Психолого-экономические аспекты налогов и налогообложения. Проблемы экономической психологии в глобальном </a:t>
            </a:r>
            <a:r>
              <a:rPr lang="ru-RU" sz="1200" dirty="0" smtClean="0">
                <a:latin typeface="Century Gothic" panose="020B0502020202020204" pitchFamily="34" charset="0"/>
              </a:rPr>
              <a:t>мире</a:t>
            </a: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907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554110" y="169476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39550" y="1196752"/>
            <a:ext cx="7920880" cy="1566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171450" indent="-171450" font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Классическая финансовая теория. </a:t>
            </a:r>
          </a:p>
          <a:p>
            <a:pPr fontAlgn="ctr">
              <a:spcBef>
                <a:spcPts val="0"/>
              </a:spcBef>
              <a:buNone/>
            </a:pPr>
            <a:r>
              <a:rPr lang="ru-RU" sz="1200" dirty="0" smtClean="0">
                <a:latin typeface="Century Gothic" panose="020B0502020202020204" pitchFamily="34" charset="0"/>
              </a:rPr>
              <a:t>Принципы</a:t>
            </a:r>
            <a:r>
              <a:rPr lang="ru-RU" sz="1200" dirty="0">
                <a:latin typeface="Century Gothic" panose="020B0502020202020204" pitchFamily="34" charset="0"/>
              </a:rPr>
              <a:t>, основные понятия и концепции финансовой теории. </a:t>
            </a:r>
            <a:r>
              <a:rPr lang="ru-RU" sz="1200" dirty="0" smtClean="0">
                <a:latin typeface="Century Gothic" panose="020B0502020202020204" pitchFamily="34" charset="0"/>
              </a:rPr>
              <a:t>Анализ </a:t>
            </a:r>
            <a:r>
              <a:rPr lang="ru-RU" sz="1200" dirty="0">
                <a:latin typeface="Century Gothic" panose="020B0502020202020204" pitchFamily="34" charset="0"/>
              </a:rPr>
              <a:t>рынков трех форм эффективности (рынки эффективные в слабой, </a:t>
            </a:r>
            <a:r>
              <a:rPr lang="ru-RU" sz="1200" dirty="0" err="1">
                <a:latin typeface="Century Gothic" panose="020B0502020202020204" pitchFamily="34" charset="0"/>
              </a:rPr>
              <a:t>полусильной</a:t>
            </a:r>
            <a:r>
              <a:rPr lang="ru-RU" sz="1200" dirty="0">
                <a:latin typeface="Century Gothic" panose="020B0502020202020204" pitchFamily="34" charset="0"/>
              </a:rPr>
              <a:t> и сильной формах). </a:t>
            </a:r>
            <a:r>
              <a:rPr lang="ru-RU" sz="1200" dirty="0" smtClean="0">
                <a:latin typeface="Century Gothic" panose="020B0502020202020204" pitchFamily="34" charset="0"/>
              </a:rPr>
              <a:t>Основные </a:t>
            </a:r>
            <a:r>
              <a:rPr lang="ru-RU" sz="1200" dirty="0">
                <a:latin typeface="Century Gothic" panose="020B0502020202020204" pitchFamily="34" charset="0"/>
              </a:rPr>
              <a:t>положения классической науки, которые служат предпосылкой для разработки инструментария поведенческих финансов. </a:t>
            </a:r>
            <a:r>
              <a:rPr lang="ru-RU" sz="1200" dirty="0" smtClean="0"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Ресурсная </a:t>
            </a:r>
            <a:r>
              <a:rPr lang="ru-RU" sz="1200" dirty="0">
                <a:latin typeface="Century Gothic" panose="020B0502020202020204" pitchFamily="34" charset="0"/>
              </a:rPr>
              <a:t>теория организации. Модель транзакционных издержек. Теоремы </a:t>
            </a:r>
            <a:r>
              <a:rPr lang="ru-RU" sz="1200" dirty="0" err="1">
                <a:latin typeface="Century Gothic" panose="020B0502020202020204" pitchFamily="34" charset="0"/>
              </a:rPr>
              <a:t>Ирвинга</a:t>
            </a:r>
            <a:r>
              <a:rPr lang="ru-RU" sz="1200" dirty="0">
                <a:latin typeface="Century Gothic" panose="020B0502020202020204" pitchFamily="34" charset="0"/>
              </a:rPr>
              <a:t> Фишера. Гипотеза о рациональном поведении экономических агентов. Концепция инвестиционного (фундаментального) анализа и справедливой стоимости активов, временной стоимости денег, информационной эффективности рынков». Теория информационной эффективности фондовых рынков. Теория риска и доходности, портфельного подхода к принятию решений. Концепция двух моделей анализа компании: учетной (бухгалтерской) и стоимостной (инвестиционной, финансовой). Модельная конструкция наращения стоимости и </a:t>
            </a:r>
            <a:r>
              <a:rPr lang="ru-RU" sz="1200" dirty="0" err="1">
                <a:latin typeface="Century Gothic" panose="020B0502020202020204" pitchFamily="34" charset="0"/>
              </a:rPr>
              <a:t>аддитивности</a:t>
            </a:r>
            <a:r>
              <a:rPr lang="ru-RU" sz="1200" dirty="0">
                <a:latin typeface="Century Gothic" panose="020B0502020202020204" pitchFamily="34" charset="0"/>
              </a:rPr>
              <a:t> NPV.  Концепция </a:t>
            </a:r>
            <a:r>
              <a:rPr lang="ru-RU" sz="1200" dirty="0" err="1">
                <a:latin typeface="Century Gothic" panose="020B0502020202020204" pitchFamily="34" charset="0"/>
              </a:rPr>
              <a:t>иррелевантности</a:t>
            </a:r>
            <a:r>
              <a:rPr lang="ru-RU" sz="1200" dirty="0">
                <a:latin typeface="Century Gothic" panose="020B0502020202020204" pitchFamily="34" charset="0"/>
              </a:rPr>
              <a:t> стоимости бизнеса (компании) к финансовым реше­ниям на совершенном рынке капитала. Теория агентских конфликтов и агентских затрат, или неполных контрактов. Концепция </a:t>
            </a:r>
            <a:r>
              <a:rPr lang="ru-RU" sz="1200" dirty="0" err="1" smtClean="0">
                <a:latin typeface="Century Gothic" panose="020B0502020202020204" pitchFamily="34" charset="0"/>
              </a:rPr>
              <a:t>сигнализирования</a:t>
            </a:r>
            <a:r>
              <a:rPr lang="ru-RU" sz="1200" dirty="0" smtClean="0">
                <a:latin typeface="Century Gothic" panose="020B0502020202020204" pitchFamily="34" charset="0"/>
              </a:rPr>
              <a:t>.</a:t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Бухгалтерские </a:t>
            </a:r>
            <a:r>
              <a:rPr lang="ru-RU" sz="1200" dirty="0">
                <a:latin typeface="Century Gothic" panose="020B0502020202020204" pitchFamily="34" charset="0"/>
              </a:rPr>
              <a:t>стандарты, регламентирующие порядок учета по справедливой стоимости. Оценка и Международные стандарты аудита. Оговорки к справедливой стоимости. Формула </a:t>
            </a:r>
            <a:r>
              <a:rPr lang="ru-RU" sz="1200" dirty="0" err="1">
                <a:latin typeface="Century Gothic" panose="020B0502020202020204" pitchFamily="34" charset="0"/>
              </a:rPr>
              <a:t>Блэка-Шоулза</a:t>
            </a:r>
            <a:r>
              <a:rPr lang="ru-RU" sz="1200" dirty="0">
                <a:latin typeface="Century Gothic" panose="020B0502020202020204" pitchFamily="34" charset="0"/>
              </a:rPr>
              <a:t>. Теория Фишера </a:t>
            </a:r>
            <a:r>
              <a:rPr lang="ru-RU" sz="1200" dirty="0" err="1">
                <a:latin typeface="Century Gothic" panose="020B0502020202020204" pitchFamily="34" charset="0"/>
              </a:rPr>
              <a:t>Блэка</a:t>
            </a:r>
            <a:r>
              <a:rPr lang="ru-RU" sz="1200" dirty="0">
                <a:latin typeface="Century Gothic" panose="020B0502020202020204" pitchFamily="34" charset="0"/>
              </a:rPr>
              <a:t>, </a:t>
            </a:r>
            <a:r>
              <a:rPr lang="ru-RU" sz="1200" dirty="0" err="1">
                <a:latin typeface="Century Gothic" panose="020B0502020202020204" pitchFamily="34" charset="0"/>
              </a:rPr>
              <a:t>Майрона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Шоулза</a:t>
            </a:r>
            <a:r>
              <a:rPr lang="ru-RU" sz="1200" dirty="0">
                <a:latin typeface="Century Gothic" panose="020B0502020202020204" pitchFamily="34" charset="0"/>
              </a:rPr>
              <a:t> и Роберта </a:t>
            </a:r>
            <a:r>
              <a:rPr lang="ru-RU" sz="1200" dirty="0" err="1">
                <a:latin typeface="Century Gothic" panose="020B0502020202020204" pitchFamily="34" charset="0"/>
              </a:rPr>
              <a:t>Мэлона</a:t>
            </a:r>
            <a:r>
              <a:rPr lang="ru-RU" sz="1200" dirty="0">
                <a:latin typeface="Century Gothic" panose="020B0502020202020204" pitchFamily="34" charset="0"/>
              </a:rPr>
              <a:t>. Гипотеза об эффективности рынков (ГЭР). Арбитраж на финансовых рынках. Модели оценки активов, характеризующие отношения «риск-доход». Современная портфельная теория (MPT — </a:t>
            </a:r>
            <a:r>
              <a:rPr lang="ru-RU" sz="1200" dirty="0" err="1">
                <a:latin typeface="Century Gothic" panose="020B0502020202020204" pitchFamily="34" charset="0"/>
              </a:rPr>
              <a:t>Modern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Portfolio</a:t>
            </a:r>
            <a:r>
              <a:rPr lang="ru-RU" sz="1200" dirty="0">
                <a:latin typeface="Century Gothic" panose="020B0502020202020204" pitchFamily="34" charset="0"/>
              </a:rPr>
              <a:t> </a:t>
            </a:r>
            <a:r>
              <a:rPr lang="ru-RU" sz="1200" dirty="0" err="1">
                <a:latin typeface="Century Gothic" panose="020B0502020202020204" pitchFamily="34" charset="0"/>
              </a:rPr>
              <a:t>Theory</a:t>
            </a:r>
            <a:r>
              <a:rPr lang="ru-RU" sz="1200" dirty="0">
                <a:latin typeface="Century Gothic" panose="020B0502020202020204" pitchFamily="34" charset="0"/>
              </a:rPr>
              <a:t>).  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  <a:buNone/>
            </a:pPr>
            <a:endParaRPr lang="ru-RU" sz="1200" b="1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Социальная психология. </a:t>
            </a:r>
            <a:r>
              <a:rPr lang="ru-RU" sz="1200" dirty="0" smtClean="0"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Социальная </a:t>
            </a:r>
            <a:r>
              <a:rPr lang="ru-RU" sz="1200" dirty="0">
                <a:latin typeface="Century Gothic" panose="020B0502020202020204" pitchFamily="34" charset="0"/>
              </a:rPr>
              <a:t>психология групп. Социальная психология общения. Социальная психология личности. Социальное восприятие. Психологический климат коллектива. Стиль руководства. Восприятие и понимание людьми друг друга. Эффективная групповая деятельность. Социальные установки: разновидности, устойчивость, структура, изменчивость. Закономерности возникновения и изменения под воздействием социальных установок средств массовой информации, а также их влияние на социальное поведение. Явления характеризующие взаимодействие и общение людей. Поведение людей в социуме. 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 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Поведенческий учет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Бухгалтерский, управленческий, производственный учет: принципы, основы, теория, практика. Регистры учета. Стандарты отчетности. Системы автоматизации учета. Искажение учета при эмоциональном воздействии на бухгалтера. Поведенческие особенности ведения учета. Трансформация отчетности. Поведенческие особенности при трансформации отчетности. Организация работы бухгалтерии с учетом поведенческих особенностей лиц, ответственных за отчетность при проведении учетных процедур. Автоматизация отчетности с учетом поведенческих факторов. 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 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Поведенческое планирование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Основы планирования и бюджетирования корпораций и частных лиц. Поведенческие особенности организации планирования. Когнитивные искажения планируемых показателей. Организация работы плановых финансово-экономических служб в корпорациях, частных компаниях и финансовых организациях с учетом психологических факторов. Частное финансовое планирование и бюджетирование. Выбор финансовых продуктов. Реклама финансовых продуктов с учетом психологии их потребителя. 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Поведенческая стоимостная оценка.</a:t>
            </a:r>
          </a:p>
          <a:p>
            <a:pPr fontAlgn="ctr"/>
            <a:r>
              <a:rPr lang="ru-RU" sz="1200" dirty="0">
                <a:latin typeface="Century Gothic" panose="020B0502020202020204" pitchFamily="34" charset="0"/>
              </a:rPr>
              <a:t>Методологические положения стоимостной оценки. Оценка активов и бизнеса: подходы, методы, нормативная база, оценочные технологии, информационно-аналитические средства оценщика. Сущность и содержание оценочной деятельности с учётом поведенческих аспектов. Объект оценки и нерациональные факторы, искажающие результат оценки. Факторы стоимости, поведенческие факторы и способы их учета при оценке бизнеса. Принципы оценки стоимости бизнеса. Подходы, методы стоимостной оценки и их корректировка в поведенческих финансах. Доходный, сравнительный и затратный подходы. Теория поведенческой стоимостной оценки и поведенческая портфельная теория. </a:t>
            </a:r>
          </a:p>
          <a:p>
            <a:pPr fontAlgn="ctr"/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62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554110" y="169476"/>
            <a:ext cx="2826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ДИСЦИПЛИНЫ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539550" y="1196752"/>
            <a:ext cx="792088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742950" indent="-28575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1430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6002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057400" indent="-228600" eaLnBrk="0" hangingPunct="0">
              <a:spcBef>
                <a:spcPts val="4200"/>
              </a:spcBef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5146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9718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4290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3886200" indent="-228600" defTabSz="584200" eaLnBrk="0" fontAlgn="base" hangingPunct="0">
              <a:spcBef>
                <a:spcPts val="4200"/>
              </a:spcBef>
              <a:spcAft>
                <a:spcPct val="0"/>
              </a:spcAft>
              <a:buSzPct val="145000"/>
              <a:buChar char="•"/>
              <a:defRPr sz="3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fontAlgn="ctr">
              <a:spcBef>
                <a:spcPts val="0"/>
              </a:spcBef>
            </a:pP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Поведенческий учет.</a:t>
            </a:r>
            <a:r>
              <a:rPr lang="ru-RU" sz="1200" dirty="0" smtClean="0"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Бухгалтерский</a:t>
            </a:r>
            <a:r>
              <a:rPr lang="ru-RU" sz="1200" dirty="0">
                <a:latin typeface="Century Gothic" panose="020B0502020202020204" pitchFamily="34" charset="0"/>
              </a:rPr>
              <a:t>, управленческий, производственный учет: принципы, основы, теория, практика. Регистры учета. Стандарты отчетности. Системы автоматизации учета. Искажение учета при эмоциональном воздействии на бухгалтера. Поведенческие особенности ведения учета. Трансформация отчетности. Поведенческие особенности при трансформации отчетности. Организация работы бухгалтерии с учетом поведенческих особенностей лиц, ответственных за отчетность при проведении учетных процедур. Автоматизация отчетности с учетом поведенческих факторов. </a:t>
            </a:r>
            <a:endParaRPr lang="ru-RU" sz="1200" dirty="0" smtClean="0"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endParaRPr lang="ru-RU" sz="1200" dirty="0" smtClean="0"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Поведенческое планирование. </a:t>
            </a:r>
            <a:r>
              <a:rPr lang="ru-RU" sz="1200" dirty="0" smtClean="0"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Основы </a:t>
            </a:r>
            <a:r>
              <a:rPr lang="ru-RU" sz="1200" dirty="0">
                <a:latin typeface="Century Gothic" panose="020B0502020202020204" pitchFamily="34" charset="0"/>
              </a:rPr>
              <a:t>планирования и бюджетирования корпораций и частных лиц. Поведенческие особенности </a:t>
            </a:r>
            <a:r>
              <a:rPr lang="ru-RU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организации планирования. Когнитивные искажения планируемых показателей. Организация работы плановых финансово-экономических служб в корпорациях, частных компаниях и финансовых организациях с учетом психологических факторов. Частное финансовое планирование и бюджетирование. Выбор финансовых продуктов. Реклама финансовых продуктов с учетом психологии их потребителя. </a:t>
            </a:r>
            <a:endParaRPr lang="ru-RU" sz="1200" dirty="0" smtClean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endParaRPr lang="ru-RU" sz="1400" b="1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pPr fontAlgn="ctr">
              <a:spcBef>
                <a:spcPts val="0"/>
              </a:spcBef>
            </a:pPr>
            <a:r>
              <a:rPr lang="ru-RU" sz="14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Поведенческая стоимостная оценка</a:t>
            </a:r>
            <a:r>
              <a:rPr lang="ru-RU" sz="14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. </a:t>
            </a:r>
            <a:r>
              <a:rPr lang="ru-RU" sz="1200" dirty="0" smtClean="0">
                <a:latin typeface="Century Gothic" panose="020B0502020202020204" pitchFamily="34" charset="0"/>
              </a:rPr>
              <a:t/>
            </a:r>
            <a:br>
              <a:rPr lang="ru-RU" sz="1200" dirty="0" smtClean="0">
                <a:latin typeface="Century Gothic" panose="020B0502020202020204" pitchFamily="34" charset="0"/>
              </a:rPr>
            </a:br>
            <a:r>
              <a:rPr lang="ru-RU" sz="1200" dirty="0" smtClean="0">
                <a:latin typeface="Century Gothic" panose="020B0502020202020204" pitchFamily="34" charset="0"/>
              </a:rPr>
              <a:t>Методологические </a:t>
            </a:r>
            <a:r>
              <a:rPr lang="ru-RU" sz="1200" dirty="0">
                <a:latin typeface="Century Gothic" panose="020B0502020202020204" pitchFamily="34" charset="0"/>
              </a:rPr>
              <a:t>положения стоимостной оценки. Оценка активов и бизнеса: подходы, методы, нормативная база, оценочные технологии, информационно-аналитические средства оценщика. Сущность и содержание оценочной деятельности с учётом поведенческих аспектов. Объект оценки и нерациональные факторы, искажающие результат оценки. Факторы стоимости, поведенческие факторы и способы их учета при оценке бизнеса. Принципы оценки стоимости бизнеса. Подходы, методы стоимостной оценки и их корректировка в поведенческих финансах. Доходный, сравнительный и затратный подходы. Теория поведенческой стоимостной оценки и поведенческая портфельная теория. </a:t>
            </a:r>
          </a:p>
          <a:p>
            <a:pPr fontAlgn="ctr">
              <a:spcBef>
                <a:spcPts val="0"/>
              </a:spcBef>
            </a:pPr>
            <a:endParaRPr lang="ru-RU" sz="12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604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295F809-26C1-4B45-8A34-F571D845AA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25" r="396"/>
          <a:stretch/>
        </p:blipFill>
        <p:spPr>
          <a:xfrm>
            <a:off x="4860033" y="1880762"/>
            <a:ext cx="4283968" cy="4977238"/>
          </a:xfrm>
          <a:prstGeom prst="rect">
            <a:avLst/>
          </a:prstGeom>
        </p:spPr>
      </p:pic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04456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561326" y="169476"/>
            <a:ext cx="281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ПОСТУПЛЕНИЕ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F377B48-E2BC-C44F-8A02-B53B7239D1DB}"/>
              </a:ext>
            </a:extLst>
          </p:cNvPr>
          <p:cNvSpPr txBox="1"/>
          <p:nvPr/>
        </p:nvSpPr>
        <p:spPr>
          <a:xfrm>
            <a:off x="602422" y="1556792"/>
            <a:ext cx="78488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ru-RU" sz="1600" i="1" dirty="0">
                <a:solidFill>
                  <a:srgbClr val="00738B"/>
                </a:solidFill>
                <a:latin typeface="Century Gothic" panose="020B0502020202020204" pitchFamily="34" charset="0"/>
              </a:rPr>
              <a:t>Вступительное испытание</a:t>
            </a:r>
          </a:p>
          <a:p>
            <a:pPr lvl="0"/>
            <a:r>
              <a:rPr lang="ru-RU" sz="1600" i="1" dirty="0" smtClean="0">
                <a:latin typeface="Century Gothic" panose="020B0502020202020204" pitchFamily="34" charset="0"/>
              </a:rPr>
              <a:t>Письменный междисциплинарный экзамен </a:t>
            </a:r>
            <a:r>
              <a:rPr lang="ru-RU" sz="1600" i="1" dirty="0">
                <a:latin typeface="Century Gothic" panose="020B0502020202020204" pitchFamily="34" charset="0"/>
              </a:rPr>
              <a:t>(тестирование</a:t>
            </a:r>
            <a:r>
              <a:rPr lang="ru-RU" sz="1600" i="1" dirty="0" smtClean="0">
                <a:latin typeface="Century Gothic" panose="020B0502020202020204" pitchFamily="34" charset="0"/>
              </a:rPr>
              <a:t>) </a:t>
            </a:r>
            <a:r>
              <a:rPr lang="ru-RU" sz="1600" b="1" i="1" dirty="0" smtClean="0">
                <a:latin typeface="Century Gothic" panose="020B0502020202020204" pitchFamily="34" charset="0"/>
              </a:rPr>
              <a:t>«Экономика»</a:t>
            </a:r>
          </a:p>
          <a:p>
            <a:pPr lvl="0"/>
            <a:r>
              <a:rPr lang="ru-RU" sz="1600" i="1" dirty="0" smtClean="0">
                <a:latin typeface="Century Gothic" panose="020B0502020202020204" pitchFamily="34" charset="0"/>
              </a:rPr>
              <a:t> </a:t>
            </a:r>
            <a:r>
              <a:rPr lang="ru-RU" sz="1600" i="1" dirty="0">
                <a:latin typeface="Century Gothic" panose="020B0502020202020204" pitchFamily="34" charset="0"/>
              </a:rPr>
              <a:t>с использованием дистанционных технологий</a:t>
            </a:r>
            <a:r>
              <a:rPr lang="ru-RU" sz="1600" i="1" dirty="0" smtClean="0">
                <a:latin typeface="Century Gothic" panose="020B0502020202020204" pitchFamily="34" charset="0"/>
              </a:rPr>
              <a:t>.</a:t>
            </a:r>
          </a:p>
          <a:p>
            <a:pPr lvl="0"/>
            <a:endParaRPr lang="ru-RU" altLang="ru-RU" sz="1600" i="1" dirty="0">
              <a:latin typeface="Century Gothic" panose="020B0502020202020204" pitchFamily="34" charset="0"/>
              <a:sym typeface="Helvetica Neue Light"/>
            </a:endParaRPr>
          </a:p>
          <a:p>
            <a:pPr lvl="0"/>
            <a:r>
              <a:rPr lang="ru-RU" sz="1600" i="1" dirty="0">
                <a:solidFill>
                  <a:srgbClr val="00738B"/>
                </a:solidFill>
                <a:latin typeface="Century Gothic" panose="020B0502020202020204" pitchFamily="34" charset="0"/>
              </a:rPr>
              <a:t>Подача документов</a:t>
            </a:r>
          </a:p>
          <a:p>
            <a:pPr lvl="0"/>
            <a:r>
              <a:rPr lang="ru-RU" sz="1600" i="1" dirty="0">
                <a:latin typeface="Century Gothic" panose="020B0502020202020204" pitchFamily="34" charset="0"/>
              </a:rPr>
              <a:t>Подать документы на обучение в 2023 году можно </a:t>
            </a:r>
            <a:r>
              <a:rPr lang="ru-RU" sz="1600" b="1" i="1" dirty="0">
                <a:latin typeface="Century Gothic" panose="020B0502020202020204" pitchFamily="34" charset="0"/>
              </a:rPr>
              <a:t>до 20 </a:t>
            </a:r>
            <a:r>
              <a:rPr lang="ru-RU" sz="1600" b="1" i="1" dirty="0" smtClean="0">
                <a:latin typeface="Century Gothic" panose="020B0502020202020204" pitchFamily="34" charset="0"/>
              </a:rPr>
              <a:t> августа</a:t>
            </a:r>
            <a:r>
              <a:rPr lang="ru-RU" sz="1600" i="1" dirty="0">
                <a:latin typeface="Century Gothic" panose="020B0502020202020204" pitchFamily="34" charset="0"/>
              </a:rPr>
              <a:t> </a:t>
            </a:r>
            <a:endParaRPr lang="ru-RU" sz="1600" i="1" dirty="0" smtClean="0">
              <a:latin typeface="Century Gothic" panose="020B0502020202020204" pitchFamily="34" charset="0"/>
            </a:endParaRPr>
          </a:p>
          <a:p>
            <a:pPr lvl="0"/>
            <a:r>
              <a:rPr lang="ru-RU" sz="1600" i="1" dirty="0" smtClean="0">
                <a:latin typeface="Century Gothic" panose="020B0502020202020204" pitchFamily="34" charset="0"/>
              </a:rPr>
              <a:t>(</a:t>
            </a:r>
            <a:r>
              <a:rPr lang="ru-RU" sz="1600" i="1" dirty="0">
                <a:latin typeface="Century Gothic" panose="020B0502020202020204" pitchFamily="34" charset="0"/>
              </a:rPr>
              <a:t>основной этап зачисления) и до 20 сентября (дополнительный этап зачисления).</a:t>
            </a:r>
            <a:endParaRPr lang="ru-RU" altLang="ru-RU" sz="1600" i="1" dirty="0">
              <a:latin typeface="Century Gothic" panose="020B0502020202020204" pitchFamily="34" charset="0"/>
              <a:sym typeface="Helvetica Neue Light"/>
            </a:endParaRPr>
          </a:p>
          <a:p>
            <a:pPr algn="just"/>
            <a:endParaRPr lang="en-US" sz="1600" i="1" dirty="0">
              <a:latin typeface="Century Gothic" panose="020B0502020202020204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Форма </a:t>
            </a:r>
            <a:r>
              <a:rPr lang="ru-RU" sz="1600" i="1" dirty="0">
                <a:solidFill>
                  <a:srgbClr val="00738B"/>
                </a:solidFill>
                <a:latin typeface="Century Gothic" panose="020B0502020202020204" pitchFamily="34" charset="0"/>
              </a:rPr>
              <a:t>обучения: </a:t>
            </a:r>
            <a:endParaRPr lang="ru-RU" sz="1600" i="1" dirty="0" smtClean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i="1" dirty="0" smtClean="0">
                <a:latin typeface="Century Gothic" panose="020B0502020202020204" pitchFamily="34" charset="0"/>
              </a:rPr>
              <a:t>очная </a:t>
            </a:r>
            <a:r>
              <a:rPr lang="ru-RU" sz="1600" i="1" dirty="0">
                <a:latin typeface="Century Gothic" panose="020B0502020202020204" pitchFamily="34" charset="0"/>
              </a:rPr>
              <a:t>(</a:t>
            </a:r>
            <a:r>
              <a:rPr lang="ru-RU" sz="1600" b="1" i="1" dirty="0">
                <a:latin typeface="Century Gothic" panose="020B0502020202020204" pitchFamily="34" charset="0"/>
              </a:rPr>
              <a:t>2 года</a:t>
            </a:r>
            <a:r>
              <a:rPr lang="ru-RU" sz="1600" i="1" dirty="0" smtClean="0">
                <a:latin typeface="Century Gothic" panose="020B0502020202020204" pitchFamily="34" charset="0"/>
              </a:rPr>
              <a:t>)</a:t>
            </a:r>
          </a:p>
          <a:p>
            <a:pPr algn="just"/>
            <a:endParaRPr lang="ru-RU" sz="1600" i="1" dirty="0">
              <a:latin typeface="Century Gothic" panose="020B0502020202020204" pitchFamily="34" charset="0"/>
            </a:endParaRPr>
          </a:p>
          <a:p>
            <a:pPr algn="just"/>
            <a:r>
              <a:rPr lang="ru-RU" sz="1600" i="1" dirty="0">
                <a:solidFill>
                  <a:srgbClr val="00738B"/>
                </a:solidFill>
                <a:latin typeface="Century Gothic" panose="020B0502020202020204" pitchFamily="34" charset="0"/>
              </a:rPr>
              <a:t>Расписание занятий: </a:t>
            </a:r>
          </a:p>
          <a:p>
            <a:pPr algn="just"/>
            <a:r>
              <a:rPr lang="ru-RU" sz="1600" i="1" dirty="0">
                <a:latin typeface="Century Gothic" panose="020B0502020202020204" pitchFamily="34" charset="0"/>
              </a:rPr>
              <a:t>обучение проходит </a:t>
            </a:r>
            <a:r>
              <a:rPr lang="ru-RU" sz="1600" i="1" dirty="0" smtClean="0">
                <a:latin typeface="Century Gothic" panose="020B0502020202020204" pitchFamily="34" charset="0"/>
              </a:rPr>
              <a:t>в </a:t>
            </a:r>
            <a:r>
              <a:rPr lang="ru-RU" sz="1600" i="1" dirty="0">
                <a:latin typeface="Century Gothic" panose="020B0502020202020204" pitchFamily="34" charset="0"/>
              </a:rPr>
              <a:t>вечернее время с </a:t>
            </a:r>
            <a:r>
              <a:rPr lang="ru-RU" sz="1600" b="1" i="1" dirty="0">
                <a:latin typeface="Century Gothic" panose="020B0502020202020204" pitchFamily="34" charset="0"/>
              </a:rPr>
              <a:t>18.30 до 21.30</a:t>
            </a:r>
            <a:r>
              <a:rPr lang="ru-RU" sz="1600" i="1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ru-RU" sz="1600" b="1" i="1" dirty="0" smtClean="0">
                <a:latin typeface="Century Gothic" panose="020B0502020202020204" pitchFamily="34" charset="0"/>
              </a:rPr>
              <a:t>2-3 </a:t>
            </a:r>
            <a:r>
              <a:rPr lang="ru-RU" sz="1600" b="1" i="1" dirty="0">
                <a:latin typeface="Century Gothic" panose="020B0502020202020204" pitchFamily="34" charset="0"/>
              </a:rPr>
              <a:t>раза </a:t>
            </a:r>
            <a:r>
              <a:rPr lang="ru-RU" sz="1600" i="1" dirty="0">
                <a:latin typeface="Century Gothic" panose="020B0502020202020204" pitchFamily="34" charset="0"/>
              </a:rPr>
              <a:t>в </a:t>
            </a:r>
            <a:r>
              <a:rPr lang="ru-RU" sz="1600" i="1" dirty="0" smtClean="0">
                <a:latin typeface="Century Gothic" panose="020B0502020202020204" pitchFamily="34" charset="0"/>
              </a:rPr>
              <a:t>неделю</a:t>
            </a:r>
          </a:p>
          <a:p>
            <a:pPr algn="just"/>
            <a:endParaRPr lang="ru-RU" sz="1600" i="1" dirty="0">
              <a:latin typeface="Century Gothic" panose="020B0502020202020204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Стоимость обучения в 2023-2024 гг.:</a:t>
            </a:r>
          </a:p>
          <a:p>
            <a:pPr algn="just"/>
            <a:r>
              <a:rPr lang="ru-RU" sz="1600" dirty="0">
                <a:latin typeface="Century Gothic" panose="020B0502020202020204" pitchFamily="34" charset="0"/>
              </a:rPr>
              <a:t>155 000 руб. за семестр</a:t>
            </a:r>
            <a:endParaRPr lang="ru-RU" sz="1600" i="1" dirty="0">
              <a:latin typeface="Century Gothic" panose="020B0502020202020204" pitchFamily="34" charset="0"/>
            </a:endParaRPr>
          </a:p>
          <a:p>
            <a:pPr algn="just"/>
            <a:endParaRPr lang="ru-RU" sz="16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675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95917" y="153524"/>
            <a:ext cx="5484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РУКОВОДИТЕЛЬ ПРОГРАММЫ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человек, одежда, в помещении, текст&#10;&#10;Автоматически созданное описание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054" y="1340768"/>
            <a:ext cx="3618285" cy="22676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498506" y="1689760"/>
            <a:ext cx="428951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Богатырев Семен Юрьевич </a:t>
            </a:r>
            <a:endParaRPr lang="ru-RU" sz="2000" b="1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endParaRPr lang="ru-RU" sz="2000" dirty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r>
              <a:rPr lang="ru-RU" sz="1400" i="1" dirty="0">
                <a:latin typeface="Century Gothic" panose="020B0502020202020204" pitchFamily="34" charset="0"/>
              </a:rPr>
              <a:t>Доктор экономических наук, доцент, профессор Международного банковского института имени Анатолия </a:t>
            </a:r>
            <a:r>
              <a:rPr lang="ru-RU" sz="1400" i="1" dirty="0" smtClean="0">
                <a:latin typeface="Century Gothic" panose="020B0502020202020204" pitchFamily="34" charset="0"/>
              </a:rPr>
              <a:t>Собчака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7569" y="3789040"/>
            <a:ext cx="85067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Century Gothic" panose="020B0502020202020204" pitchFamily="34" charset="0"/>
              </a:rPr>
              <a:t>Профессиональный </a:t>
            </a:r>
            <a:r>
              <a:rPr lang="ru-RU" sz="1200" dirty="0">
                <a:latin typeface="Century Gothic" panose="020B0502020202020204" pitchFamily="34" charset="0"/>
              </a:rPr>
              <a:t>финансист-практик с 1993 года в сфере корпоративных финансов, бухучета, налогообложения, </a:t>
            </a:r>
            <a:r>
              <a:rPr lang="en-US" sz="1200" dirty="0">
                <a:latin typeface="Century Gothic" panose="020B0502020202020204" pitchFamily="34" charset="0"/>
              </a:rPr>
              <a:t>trade finance</a:t>
            </a:r>
            <a:r>
              <a:rPr lang="ru-RU" sz="1200" dirty="0">
                <a:latin typeface="Century Gothic" panose="020B0502020202020204" pitchFamily="34" charset="0"/>
              </a:rPr>
              <a:t>, банкинга и психологии финансов. </a:t>
            </a: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Академический учёный, автор первой в России докторской диссертации по Поведенческим финансам. Имеет 162 публикации в журналах Российского индекса научного цитирования РИНЦ, 11 книг и учебников по корпоративным финансам, стоимостной оценке, финансовому моделированию, управлению рисками в финансовой сфере, поведенческим финансам (среди них магистерский учебник по Поведенческим финансам, номинант Премии «Лучшая экономическая книга 2019 года» Вольного экономического общества и Международного союза экономистов).  </a:t>
            </a:r>
          </a:p>
          <a:p>
            <a:pPr algn="just"/>
            <a:r>
              <a:rPr lang="ru-RU" sz="1200" dirty="0">
                <a:latin typeface="Century Gothic" panose="020B0502020202020204" pitchFamily="34" charset="0"/>
              </a:rPr>
              <a:t>Волонтёр </a:t>
            </a:r>
            <a:r>
              <a:rPr lang="en-US" sz="1200" dirty="0">
                <a:latin typeface="Century Gothic" panose="020B0502020202020204" pitchFamily="34" charset="0"/>
              </a:rPr>
              <a:t>CFA Institute </a:t>
            </a:r>
            <a:r>
              <a:rPr lang="ru-RU" sz="1200" dirty="0">
                <a:latin typeface="Century Gothic" panose="020B0502020202020204" pitchFamily="34" charset="0"/>
              </a:rPr>
              <a:t>(Москва). Редактор журнала «Слияния и поглощения». Рецензент журнала «Вопросы экономики». Член Американской экономической ассоциации с 2009 года. </a:t>
            </a:r>
          </a:p>
        </p:txBody>
      </p:sp>
    </p:spTree>
    <p:extLst>
      <p:ext uri="{BB962C8B-B14F-4D97-AF65-F5344CB8AC3E}">
        <p14:creationId xmlns:p14="http://schemas.microsoft.com/office/powerpoint/2010/main" val="3747603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МБИ\2021\Брошюра\30 лет\ПРЕЗЕНТАЦИЯ ПОПЕЧИТЕЛЕЙ\плашка.png">
            <a:extLst>
              <a:ext uri="{FF2B5EF4-FFF2-40B4-BE49-F238E27FC236}">
                <a16:creationId xmlns="" xmlns:a16="http://schemas.microsoft.com/office/drawing/2014/main" id="{E230866A-F027-AA4A-8B2F-968C7F391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E8C07A-08FE-7742-A94F-E8CBF9D6D272}"/>
              </a:ext>
            </a:extLst>
          </p:cNvPr>
          <p:cNvSpPr txBox="1"/>
          <p:nvPr/>
        </p:nvSpPr>
        <p:spPr>
          <a:xfrm>
            <a:off x="1206000" y="153524"/>
            <a:ext cx="3264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ПРЕПОДАВАТЕЛИ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75197" y="157878"/>
            <a:ext cx="1957697" cy="53481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8506" y="1689760"/>
            <a:ext cx="428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00738B"/>
                </a:solidFill>
                <a:latin typeface="Century Gothic" panose="020B0502020202020204" pitchFamily="34" charset="0"/>
              </a:rPr>
              <a:t>Шокин</a:t>
            </a:r>
            <a:r>
              <a:rPr lang="ru-RU" sz="20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 </a:t>
            </a:r>
            <a:r>
              <a:rPr lang="ru-RU" sz="2000" b="1" dirty="0" smtClean="0">
                <a:solidFill>
                  <a:srgbClr val="00738B"/>
                </a:solidFill>
                <a:latin typeface="Century Gothic" panose="020B0502020202020204" pitchFamily="34" charset="0"/>
              </a:rPr>
              <a:t> Ян </a:t>
            </a:r>
            <a:r>
              <a:rPr lang="ru-RU" sz="2000" b="1" dirty="0">
                <a:solidFill>
                  <a:srgbClr val="00738B"/>
                </a:solidFill>
                <a:latin typeface="Century Gothic" panose="020B0502020202020204" pitchFamily="34" charset="0"/>
              </a:rPr>
              <a:t>Вячеславович </a:t>
            </a:r>
            <a:endParaRPr lang="ru-RU" sz="2000" b="1" dirty="0" smtClean="0">
              <a:solidFill>
                <a:srgbClr val="00738B"/>
              </a:solidFill>
              <a:latin typeface="Century Gothic" panose="020B0502020202020204" pitchFamily="34" charset="0"/>
            </a:endParaRPr>
          </a:p>
          <a:p>
            <a:endParaRPr lang="ru-RU" sz="2000" dirty="0" smtClean="0">
              <a:latin typeface="Century Gothic" panose="020B0502020202020204" pitchFamily="34" charset="0"/>
            </a:endParaRPr>
          </a:p>
          <a:p>
            <a:r>
              <a:rPr lang="ru-RU" sz="1400" dirty="0" smtClean="0">
                <a:latin typeface="Century Gothic" panose="020B0502020202020204" pitchFamily="34" charset="0"/>
              </a:rPr>
              <a:t>Доктор </a:t>
            </a:r>
            <a:r>
              <a:rPr lang="ru-RU" sz="1400" dirty="0">
                <a:latin typeface="Century Gothic" panose="020B0502020202020204" pitchFamily="34" charset="0"/>
              </a:rPr>
              <a:t>экономических наук, профессор</a:t>
            </a:r>
            <a:endParaRPr lang="ru-RU" sz="1400" i="1" dirty="0"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569" y="3789040"/>
            <a:ext cx="85067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1200" dirty="0">
                <a:latin typeface="Century Gothic" panose="020B0502020202020204" pitchFamily="34" charset="0"/>
              </a:rPr>
              <a:t>Выдающийся российский ученый экономист, создатель теории влияния поведенческих паттернов на оценку благ. Автор многочисленных моделей машинного обучения и методики адаптивного управления социально-экономическими системами с применением </a:t>
            </a:r>
            <a:r>
              <a:rPr lang="ru-RU" sz="1200" dirty="0" err="1">
                <a:latin typeface="Century Gothic" panose="020B0502020202020204" pitchFamily="34" charset="0"/>
              </a:rPr>
              <a:t>нейропроцессорных</a:t>
            </a:r>
            <a:r>
              <a:rPr lang="ru-RU" sz="1200" dirty="0">
                <a:latin typeface="Century Gothic" panose="020B0502020202020204" pitchFamily="34" charset="0"/>
              </a:rPr>
              <a:t> технологий адаптивных систем управления применительно к социально-экономическим системам. Разработал методику расчета показателя общественного благосостояния на основе модели удовлетворенности потребностей, созданной с использованием аппарата искусственных нейронных сетей. В своих теоретических работах интерпретировал понятие </a:t>
            </a:r>
            <a:r>
              <a:rPr lang="ru-RU" sz="1200" dirty="0" err="1">
                <a:latin typeface="Century Gothic" panose="020B0502020202020204" pitchFamily="34" charset="0"/>
              </a:rPr>
              <a:t>нооценоза</a:t>
            </a:r>
            <a:r>
              <a:rPr lang="ru-RU" sz="1200" dirty="0">
                <a:latin typeface="Century Gothic" panose="020B0502020202020204" pitchFamily="34" charset="0"/>
              </a:rPr>
              <a:t> как результат естественного сближения экономических единиц с совпадающими экономическими интересами, предложил фундаментальную интерпретацию термина </a:t>
            </a:r>
            <a:r>
              <a:rPr lang="ru-RU" sz="1200" dirty="0" err="1">
                <a:latin typeface="Century Gothic" panose="020B0502020202020204" pitchFamily="34" charset="0"/>
              </a:rPr>
              <a:t>нооценоз</a:t>
            </a:r>
            <a:r>
              <a:rPr lang="ru-RU" sz="1200" dirty="0">
                <a:latin typeface="Century Gothic" panose="020B0502020202020204" pitchFamily="34" charset="0"/>
              </a:rPr>
              <a:t> в смысле теории экономического интереса, означающего совпадение определенных интересов в закрытых экономических системах. Разработал методологические основы анализа неценовых факторов принятия потребительских решений.</a:t>
            </a:r>
          </a:p>
        </p:txBody>
      </p:sp>
      <p:pic>
        <p:nvPicPr>
          <p:cNvPr id="10" name="Рисунок 9" descr="Изображение выглядит как человек, одежда, книжный шкаф, Человеческое лицо&#10;&#10;Автоматически созданное описание"/>
          <p:cNvPicPr/>
          <p:nvPr/>
        </p:nvPicPr>
        <p:blipFill rotWithShape="1">
          <a:blip r:embed="rId4"/>
          <a:srcRect l="1037" r="-1037" b="18298"/>
          <a:stretch/>
        </p:blipFill>
        <p:spPr>
          <a:xfrm>
            <a:off x="5076056" y="1268760"/>
            <a:ext cx="3542623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02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1066</Words>
  <Application>Microsoft Office PowerPoint</Application>
  <PresentationFormat>Экран (4:3)</PresentationFormat>
  <Paragraphs>148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la_fleur@bk.ru</dc:creator>
  <cp:lastModifiedBy>la_fleur@bk.ru</cp:lastModifiedBy>
  <cp:revision>6</cp:revision>
  <dcterms:created xsi:type="dcterms:W3CDTF">2023-07-11T08:15:14Z</dcterms:created>
  <dcterms:modified xsi:type="dcterms:W3CDTF">2023-07-11T09:05:36Z</dcterms:modified>
</cp:coreProperties>
</file>